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2" r:id="rId3"/>
    <p:sldId id="258" r:id="rId4"/>
    <p:sldId id="285" r:id="rId5"/>
    <p:sldId id="294" r:id="rId6"/>
    <p:sldId id="282" r:id="rId7"/>
    <p:sldId id="283" r:id="rId8"/>
    <p:sldId id="286" r:id="rId9"/>
    <p:sldId id="261" r:id="rId10"/>
    <p:sldId id="291" r:id="rId11"/>
    <p:sldId id="292" r:id="rId12"/>
    <p:sldId id="293" r:id="rId13"/>
    <p:sldId id="287" r:id="rId14"/>
    <p:sldId id="295" r:id="rId15"/>
    <p:sldId id="296" r:id="rId16"/>
    <p:sldId id="270" r:id="rId17"/>
    <p:sldId id="275"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15"/>
    <p:restoredTop sz="94672"/>
  </p:normalViewPr>
  <p:slideViewPr>
    <p:cSldViewPr snapToGrid="0" snapToObjects="1">
      <p:cViewPr varScale="1">
        <p:scale>
          <a:sx n="112" d="100"/>
          <a:sy n="112" d="100"/>
        </p:scale>
        <p:origin x="736"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F8A4DA-756D-7D45-8A80-6D2809F1FFFB}" type="doc">
      <dgm:prSet loTypeId="urn:microsoft.com/office/officeart/2005/8/layout/pyramid2" loCatId="" qsTypeId="urn:microsoft.com/office/officeart/2005/8/quickstyle/3d7" qsCatId="3D" csTypeId="urn:microsoft.com/office/officeart/2005/8/colors/accent2_2" csCatId="accent2" phldr="1"/>
      <dgm:spPr/>
    </dgm:pt>
    <dgm:pt modelId="{7FFAEA25-FA65-6B41-A275-CA433066271A}">
      <dgm:prSet phldrT="[Text]"/>
      <dgm:spPr/>
      <dgm:t>
        <a:bodyPr/>
        <a:lstStyle/>
        <a:p>
          <a:r>
            <a:rPr lang="en-US" dirty="0"/>
            <a:t>University</a:t>
          </a:r>
        </a:p>
      </dgm:t>
    </dgm:pt>
    <dgm:pt modelId="{868499E1-0983-AB45-AA80-28F19A7651BA}" type="parTrans" cxnId="{ECD9DDFC-3470-5549-9310-C1DE38E5CB47}">
      <dgm:prSet/>
      <dgm:spPr/>
      <dgm:t>
        <a:bodyPr/>
        <a:lstStyle/>
        <a:p>
          <a:endParaRPr lang="en-US"/>
        </a:p>
      </dgm:t>
    </dgm:pt>
    <dgm:pt modelId="{4730BCBB-B392-104D-81E2-EB35F6E1CE97}" type="sibTrans" cxnId="{ECD9DDFC-3470-5549-9310-C1DE38E5CB47}">
      <dgm:prSet/>
      <dgm:spPr/>
      <dgm:t>
        <a:bodyPr/>
        <a:lstStyle/>
        <a:p>
          <a:endParaRPr lang="en-US"/>
        </a:p>
      </dgm:t>
    </dgm:pt>
    <dgm:pt modelId="{A6A935F5-B572-DC4E-92A6-EFA9A747B8B3}">
      <dgm:prSet phldrT="[Text]"/>
      <dgm:spPr/>
      <dgm:t>
        <a:bodyPr/>
        <a:lstStyle/>
        <a:p>
          <a:r>
            <a:rPr lang="en-US" dirty="0"/>
            <a:t>Program</a:t>
          </a:r>
        </a:p>
      </dgm:t>
    </dgm:pt>
    <dgm:pt modelId="{612E0E91-C950-CC4E-B475-7A0F8CE6404C}" type="parTrans" cxnId="{71987A03-141F-9B45-A70B-4CF9FAEEFFF0}">
      <dgm:prSet/>
      <dgm:spPr/>
      <dgm:t>
        <a:bodyPr/>
        <a:lstStyle/>
        <a:p>
          <a:endParaRPr lang="en-US"/>
        </a:p>
      </dgm:t>
    </dgm:pt>
    <dgm:pt modelId="{29AE6800-DC4E-C040-BDD5-B1995C3C3C37}" type="sibTrans" cxnId="{71987A03-141F-9B45-A70B-4CF9FAEEFFF0}">
      <dgm:prSet/>
      <dgm:spPr/>
      <dgm:t>
        <a:bodyPr/>
        <a:lstStyle/>
        <a:p>
          <a:endParaRPr lang="en-US"/>
        </a:p>
      </dgm:t>
    </dgm:pt>
    <dgm:pt modelId="{12070428-4196-4F4C-98E7-10CF0F3C9E86}">
      <dgm:prSet phldrT="[Text]"/>
      <dgm:spPr/>
      <dgm:t>
        <a:bodyPr/>
        <a:lstStyle/>
        <a:p>
          <a:r>
            <a:rPr lang="en-US" dirty="0"/>
            <a:t>Course</a:t>
          </a:r>
        </a:p>
      </dgm:t>
    </dgm:pt>
    <dgm:pt modelId="{2478D7A1-2271-0A44-87C8-EFF14682AC47}" type="parTrans" cxnId="{E95D81E6-A6B7-6F43-931B-40C71C6571CC}">
      <dgm:prSet/>
      <dgm:spPr/>
      <dgm:t>
        <a:bodyPr/>
        <a:lstStyle/>
        <a:p>
          <a:endParaRPr lang="en-US"/>
        </a:p>
      </dgm:t>
    </dgm:pt>
    <dgm:pt modelId="{0B3B5622-83E6-7346-9E35-DB4C66EF6590}" type="sibTrans" cxnId="{E95D81E6-A6B7-6F43-931B-40C71C6571CC}">
      <dgm:prSet/>
      <dgm:spPr/>
      <dgm:t>
        <a:bodyPr/>
        <a:lstStyle/>
        <a:p>
          <a:endParaRPr lang="en-US"/>
        </a:p>
      </dgm:t>
    </dgm:pt>
    <dgm:pt modelId="{BAF516AA-3B34-5846-8BA9-91935C8CA9A0}">
      <dgm:prSet/>
      <dgm:spPr/>
      <dgm:t>
        <a:bodyPr/>
        <a:lstStyle/>
        <a:p>
          <a:r>
            <a:rPr lang="en-US" dirty="0"/>
            <a:t>College</a:t>
          </a:r>
        </a:p>
      </dgm:t>
    </dgm:pt>
    <dgm:pt modelId="{AB57EADE-F546-7644-A4CE-BE79875A6C2B}" type="parTrans" cxnId="{31654285-7218-EB4E-AEBD-13C4659C9C8C}">
      <dgm:prSet/>
      <dgm:spPr/>
      <dgm:t>
        <a:bodyPr/>
        <a:lstStyle/>
        <a:p>
          <a:endParaRPr lang="en-US"/>
        </a:p>
      </dgm:t>
    </dgm:pt>
    <dgm:pt modelId="{F61F0FAA-58C6-5642-86E7-232078AF6737}" type="sibTrans" cxnId="{31654285-7218-EB4E-AEBD-13C4659C9C8C}">
      <dgm:prSet/>
      <dgm:spPr/>
      <dgm:t>
        <a:bodyPr/>
        <a:lstStyle/>
        <a:p>
          <a:endParaRPr lang="en-US"/>
        </a:p>
      </dgm:t>
    </dgm:pt>
    <dgm:pt modelId="{EAF99074-EBA9-1948-9CF4-7B199A56E14A}">
      <dgm:prSet/>
      <dgm:spPr/>
      <dgm:t>
        <a:bodyPr/>
        <a:lstStyle/>
        <a:p>
          <a:r>
            <a:rPr lang="en-US" dirty="0"/>
            <a:t>Department</a:t>
          </a:r>
        </a:p>
      </dgm:t>
    </dgm:pt>
    <dgm:pt modelId="{691E78B2-7A33-CA44-BCC1-249AE77DD7ED}" type="parTrans" cxnId="{830CFC49-FFC2-AE4B-B1FC-B423BBC66E10}">
      <dgm:prSet/>
      <dgm:spPr/>
      <dgm:t>
        <a:bodyPr/>
        <a:lstStyle/>
        <a:p>
          <a:endParaRPr lang="en-US"/>
        </a:p>
      </dgm:t>
    </dgm:pt>
    <dgm:pt modelId="{2A5E3EFA-4DB8-0F44-AC6C-6A8F558A30F0}" type="sibTrans" cxnId="{830CFC49-FFC2-AE4B-B1FC-B423BBC66E10}">
      <dgm:prSet/>
      <dgm:spPr/>
      <dgm:t>
        <a:bodyPr/>
        <a:lstStyle/>
        <a:p>
          <a:endParaRPr lang="en-US"/>
        </a:p>
      </dgm:t>
    </dgm:pt>
    <dgm:pt modelId="{053F9058-B5BA-DE47-ABCD-C8BEF908702E}" type="pres">
      <dgm:prSet presAssocID="{7BF8A4DA-756D-7D45-8A80-6D2809F1FFFB}" presName="compositeShape" presStyleCnt="0">
        <dgm:presLayoutVars>
          <dgm:dir/>
          <dgm:resizeHandles/>
        </dgm:presLayoutVars>
      </dgm:prSet>
      <dgm:spPr/>
    </dgm:pt>
    <dgm:pt modelId="{325F5A24-7B01-554B-BE5E-B29F5AC3D37A}" type="pres">
      <dgm:prSet presAssocID="{7BF8A4DA-756D-7D45-8A80-6D2809F1FFFB}" presName="pyramid" presStyleLbl="node1" presStyleIdx="0" presStyleCnt="1" custAng="10800000"/>
      <dgm:spPr/>
    </dgm:pt>
    <dgm:pt modelId="{C747E41D-3C65-1143-A64F-1934CAED23E0}" type="pres">
      <dgm:prSet presAssocID="{7BF8A4DA-756D-7D45-8A80-6D2809F1FFFB}" presName="theList" presStyleCnt="0"/>
      <dgm:spPr/>
    </dgm:pt>
    <dgm:pt modelId="{8C1BA65A-FFF2-FB46-A1C0-EB80EC295440}" type="pres">
      <dgm:prSet presAssocID="{7FFAEA25-FA65-6B41-A275-CA433066271A}" presName="aNode" presStyleLbl="fgAcc1" presStyleIdx="0" presStyleCnt="5">
        <dgm:presLayoutVars>
          <dgm:bulletEnabled val="1"/>
        </dgm:presLayoutVars>
      </dgm:prSet>
      <dgm:spPr/>
    </dgm:pt>
    <dgm:pt modelId="{23842308-14B9-FC46-8E04-600CCCE92CB6}" type="pres">
      <dgm:prSet presAssocID="{7FFAEA25-FA65-6B41-A275-CA433066271A}" presName="aSpace" presStyleCnt="0"/>
      <dgm:spPr/>
    </dgm:pt>
    <dgm:pt modelId="{D4E4B848-E57D-7342-8398-819B92ACD223}" type="pres">
      <dgm:prSet presAssocID="{BAF516AA-3B34-5846-8BA9-91935C8CA9A0}" presName="aNode" presStyleLbl="fgAcc1" presStyleIdx="1" presStyleCnt="5">
        <dgm:presLayoutVars>
          <dgm:bulletEnabled val="1"/>
        </dgm:presLayoutVars>
      </dgm:prSet>
      <dgm:spPr/>
    </dgm:pt>
    <dgm:pt modelId="{68E7AFA3-5594-3445-9DEF-0DBA2C97AFE7}" type="pres">
      <dgm:prSet presAssocID="{BAF516AA-3B34-5846-8BA9-91935C8CA9A0}" presName="aSpace" presStyleCnt="0"/>
      <dgm:spPr/>
    </dgm:pt>
    <dgm:pt modelId="{9B2A8B7A-9B5E-0749-BFBA-3FBB45A11291}" type="pres">
      <dgm:prSet presAssocID="{EAF99074-EBA9-1948-9CF4-7B199A56E14A}" presName="aNode" presStyleLbl="fgAcc1" presStyleIdx="2" presStyleCnt="5">
        <dgm:presLayoutVars>
          <dgm:bulletEnabled val="1"/>
        </dgm:presLayoutVars>
      </dgm:prSet>
      <dgm:spPr/>
    </dgm:pt>
    <dgm:pt modelId="{CAA6F1F8-6E3C-2042-B45F-07FE0C59C1A5}" type="pres">
      <dgm:prSet presAssocID="{EAF99074-EBA9-1948-9CF4-7B199A56E14A}" presName="aSpace" presStyleCnt="0"/>
      <dgm:spPr/>
    </dgm:pt>
    <dgm:pt modelId="{5C3DD647-2AAB-D641-A528-4306CF38C8D0}" type="pres">
      <dgm:prSet presAssocID="{A6A935F5-B572-DC4E-92A6-EFA9A747B8B3}" presName="aNode" presStyleLbl="fgAcc1" presStyleIdx="3" presStyleCnt="5">
        <dgm:presLayoutVars>
          <dgm:bulletEnabled val="1"/>
        </dgm:presLayoutVars>
      </dgm:prSet>
      <dgm:spPr/>
    </dgm:pt>
    <dgm:pt modelId="{AA9F7A24-B118-0A44-898D-C6FBA1443CFA}" type="pres">
      <dgm:prSet presAssocID="{A6A935F5-B572-DC4E-92A6-EFA9A747B8B3}" presName="aSpace" presStyleCnt="0"/>
      <dgm:spPr/>
    </dgm:pt>
    <dgm:pt modelId="{68441DE4-271D-CA47-BCFE-BF80F6B3BB66}" type="pres">
      <dgm:prSet presAssocID="{12070428-4196-4F4C-98E7-10CF0F3C9E86}" presName="aNode" presStyleLbl="fgAcc1" presStyleIdx="4" presStyleCnt="5">
        <dgm:presLayoutVars>
          <dgm:bulletEnabled val="1"/>
        </dgm:presLayoutVars>
      </dgm:prSet>
      <dgm:spPr/>
    </dgm:pt>
    <dgm:pt modelId="{AF53BA9F-7359-6540-88AC-DB7CEBBD8CF1}" type="pres">
      <dgm:prSet presAssocID="{12070428-4196-4F4C-98E7-10CF0F3C9E86}" presName="aSpace" presStyleCnt="0"/>
      <dgm:spPr/>
    </dgm:pt>
  </dgm:ptLst>
  <dgm:cxnLst>
    <dgm:cxn modelId="{71987A03-141F-9B45-A70B-4CF9FAEEFFF0}" srcId="{7BF8A4DA-756D-7D45-8A80-6D2809F1FFFB}" destId="{A6A935F5-B572-DC4E-92A6-EFA9A747B8B3}" srcOrd="3" destOrd="0" parTransId="{612E0E91-C950-CC4E-B475-7A0F8CE6404C}" sibTransId="{29AE6800-DC4E-C040-BDD5-B1995C3C3C37}"/>
    <dgm:cxn modelId="{5F70F709-5E1D-0545-9F84-20858CB02AE1}" type="presOf" srcId="{BAF516AA-3B34-5846-8BA9-91935C8CA9A0}" destId="{D4E4B848-E57D-7342-8398-819B92ACD223}" srcOrd="0" destOrd="0" presId="urn:microsoft.com/office/officeart/2005/8/layout/pyramid2"/>
    <dgm:cxn modelId="{3367A421-14FF-FD43-B55A-06B8556AE184}" type="presOf" srcId="{12070428-4196-4F4C-98E7-10CF0F3C9E86}" destId="{68441DE4-271D-CA47-BCFE-BF80F6B3BB66}" srcOrd="0" destOrd="0" presId="urn:microsoft.com/office/officeart/2005/8/layout/pyramid2"/>
    <dgm:cxn modelId="{3341FE2C-330A-6B4C-8F5C-0D8B0A8F4C51}" type="presOf" srcId="{7FFAEA25-FA65-6B41-A275-CA433066271A}" destId="{8C1BA65A-FFF2-FB46-A1C0-EB80EC295440}" srcOrd="0" destOrd="0" presId="urn:microsoft.com/office/officeart/2005/8/layout/pyramid2"/>
    <dgm:cxn modelId="{830CFC49-FFC2-AE4B-B1FC-B423BBC66E10}" srcId="{7BF8A4DA-756D-7D45-8A80-6D2809F1FFFB}" destId="{EAF99074-EBA9-1948-9CF4-7B199A56E14A}" srcOrd="2" destOrd="0" parTransId="{691E78B2-7A33-CA44-BCC1-249AE77DD7ED}" sibTransId="{2A5E3EFA-4DB8-0F44-AC6C-6A8F558A30F0}"/>
    <dgm:cxn modelId="{0A27B74F-A43D-3A4C-BCA4-9A5C831BB2D2}" type="presOf" srcId="{7BF8A4DA-756D-7D45-8A80-6D2809F1FFFB}" destId="{053F9058-B5BA-DE47-ABCD-C8BEF908702E}" srcOrd="0" destOrd="0" presId="urn:microsoft.com/office/officeart/2005/8/layout/pyramid2"/>
    <dgm:cxn modelId="{3A479982-9DC9-B84C-9677-6B849C3CB099}" type="presOf" srcId="{A6A935F5-B572-DC4E-92A6-EFA9A747B8B3}" destId="{5C3DD647-2AAB-D641-A528-4306CF38C8D0}" srcOrd="0" destOrd="0" presId="urn:microsoft.com/office/officeart/2005/8/layout/pyramid2"/>
    <dgm:cxn modelId="{31654285-7218-EB4E-AEBD-13C4659C9C8C}" srcId="{7BF8A4DA-756D-7D45-8A80-6D2809F1FFFB}" destId="{BAF516AA-3B34-5846-8BA9-91935C8CA9A0}" srcOrd="1" destOrd="0" parTransId="{AB57EADE-F546-7644-A4CE-BE79875A6C2B}" sibTransId="{F61F0FAA-58C6-5642-86E7-232078AF6737}"/>
    <dgm:cxn modelId="{1CA130C9-0A63-4C47-86EC-E9A1C260E647}" type="presOf" srcId="{EAF99074-EBA9-1948-9CF4-7B199A56E14A}" destId="{9B2A8B7A-9B5E-0749-BFBA-3FBB45A11291}" srcOrd="0" destOrd="0" presId="urn:microsoft.com/office/officeart/2005/8/layout/pyramid2"/>
    <dgm:cxn modelId="{E95D81E6-A6B7-6F43-931B-40C71C6571CC}" srcId="{7BF8A4DA-756D-7D45-8A80-6D2809F1FFFB}" destId="{12070428-4196-4F4C-98E7-10CF0F3C9E86}" srcOrd="4" destOrd="0" parTransId="{2478D7A1-2271-0A44-87C8-EFF14682AC47}" sibTransId="{0B3B5622-83E6-7346-9E35-DB4C66EF6590}"/>
    <dgm:cxn modelId="{ECD9DDFC-3470-5549-9310-C1DE38E5CB47}" srcId="{7BF8A4DA-756D-7D45-8A80-6D2809F1FFFB}" destId="{7FFAEA25-FA65-6B41-A275-CA433066271A}" srcOrd="0" destOrd="0" parTransId="{868499E1-0983-AB45-AA80-28F19A7651BA}" sibTransId="{4730BCBB-B392-104D-81E2-EB35F6E1CE97}"/>
    <dgm:cxn modelId="{22EA026E-3A7C-8643-B9EC-2FF79C6BE9FA}" type="presParOf" srcId="{053F9058-B5BA-DE47-ABCD-C8BEF908702E}" destId="{325F5A24-7B01-554B-BE5E-B29F5AC3D37A}" srcOrd="0" destOrd="0" presId="urn:microsoft.com/office/officeart/2005/8/layout/pyramid2"/>
    <dgm:cxn modelId="{68227442-4CE6-6841-9841-A03F4FBACDBD}" type="presParOf" srcId="{053F9058-B5BA-DE47-ABCD-C8BEF908702E}" destId="{C747E41D-3C65-1143-A64F-1934CAED23E0}" srcOrd="1" destOrd="0" presId="urn:microsoft.com/office/officeart/2005/8/layout/pyramid2"/>
    <dgm:cxn modelId="{333A0330-B4B3-E44A-A916-B922E826267B}" type="presParOf" srcId="{C747E41D-3C65-1143-A64F-1934CAED23E0}" destId="{8C1BA65A-FFF2-FB46-A1C0-EB80EC295440}" srcOrd="0" destOrd="0" presId="urn:microsoft.com/office/officeart/2005/8/layout/pyramid2"/>
    <dgm:cxn modelId="{8D5C4A67-DD83-4741-87C8-76D3602CE9D5}" type="presParOf" srcId="{C747E41D-3C65-1143-A64F-1934CAED23E0}" destId="{23842308-14B9-FC46-8E04-600CCCE92CB6}" srcOrd="1" destOrd="0" presId="urn:microsoft.com/office/officeart/2005/8/layout/pyramid2"/>
    <dgm:cxn modelId="{EE090EE6-C2B0-384B-97F8-7E7275419B75}" type="presParOf" srcId="{C747E41D-3C65-1143-A64F-1934CAED23E0}" destId="{D4E4B848-E57D-7342-8398-819B92ACD223}" srcOrd="2" destOrd="0" presId="urn:microsoft.com/office/officeart/2005/8/layout/pyramid2"/>
    <dgm:cxn modelId="{1B583482-C08A-2A47-9074-1F0F926F7F66}" type="presParOf" srcId="{C747E41D-3C65-1143-A64F-1934CAED23E0}" destId="{68E7AFA3-5594-3445-9DEF-0DBA2C97AFE7}" srcOrd="3" destOrd="0" presId="urn:microsoft.com/office/officeart/2005/8/layout/pyramid2"/>
    <dgm:cxn modelId="{D00E2E28-7677-F748-A80D-63B01EAF3D57}" type="presParOf" srcId="{C747E41D-3C65-1143-A64F-1934CAED23E0}" destId="{9B2A8B7A-9B5E-0749-BFBA-3FBB45A11291}" srcOrd="4" destOrd="0" presId="urn:microsoft.com/office/officeart/2005/8/layout/pyramid2"/>
    <dgm:cxn modelId="{2D65F43B-4C21-244E-91E3-37ACCDEB9007}" type="presParOf" srcId="{C747E41D-3C65-1143-A64F-1934CAED23E0}" destId="{CAA6F1F8-6E3C-2042-B45F-07FE0C59C1A5}" srcOrd="5" destOrd="0" presId="urn:microsoft.com/office/officeart/2005/8/layout/pyramid2"/>
    <dgm:cxn modelId="{6879023C-324D-9546-8A2D-3EEDD43507C9}" type="presParOf" srcId="{C747E41D-3C65-1143-A64F-1934CAED23E0}" destId="{5C3DD647-2AAB-D641-A528-4306CF38C8D0}" srcOrd="6" destOrd="0" presId="urn:microsoft.com/office/officeart/2005/8/layout/pyramid2"/>
    <dgm:cxn modelId="{7AD220F7-3101-9F4A-AF01-76C999E0BDBE}" type="presParOf" srcId="{C747E41D-3C65-1143-A64F-1934CAED23E0}" destId="{AA9F7A24-B118-0A44-898D-C6FBA1443CFA}" srcOrd="7" destOrd="0" presId="urn:microsoft.com/office/officeart/2005/8/layout/pyramid2"/>
    <dgm:cxn modelId="{94F61CBF-5681-324F-8513-84068DB79043}" type="presParOf" srcId="{C747E41D-3C65-1143-A64F-1934CAED23E0}" destId="{68441DE4-271D-CA47-BCFE-BF80F6B3BB66}" srcOrd="8" destOrd="0" presId="urn:microsoft.com/office/officeart/2005/8/layout/pyramid2"/>
    <dgm:cxn modelId="{3F94E1CD-CB24-E445-9BB7-34076440FB61}" type="presParOf" srcId="{C747E41D-3C65-1143-A64F-1934CAED23E0}" destId="{AF53BA9F-7359-6540-88AC-DB7CEBBD8CF1}" srcOrd="9"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F5A24-7B01-554B-BE5E-B29F5AC3D37A}">
      <dsp:nvSpPr>
        <dsp:cNvPr id="0" name=""/>
        <dsp:cNvSpPr/>
      </dsp:nvSpPr>
      <dsp:spPr>
        <a:xfrm rot="10800000">
          <a:off x="548813" y="0"/>
          <a:ext cx="5164801" cy="5164801"/>
        </a:xfrm>
        <a:prstGeom prst="triangle">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8C1BA65A-FFF2-FB46-A1C0-EB80EC295440}">
      <dsp:nvSpPr>
        <dsp:cNvPr id="0" name=""/>
        <dsp:cNvSpPr/>
      </dsp:nvSpPr>
      <dsp:spPr>
        <a:xfrm>
          <a:off x="3131213" y="516984"/>
          <a:ext cx="3357120" cy="734370"/>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University</a:t>
          </a:r>
        </a:p>
      </dsp:txBody>
      <dsp:txXfrm>
        <a:off x="3167062" y="552833"/>
        <a:ext cx="3285422" cy="662672"/>
      </dsp:txXfrm>
    </dsp:sp>
    <dsp:sp modelId="{D4E4B848-E57D-7342-8398-819B92ACD223}">
      <dsp:nvSpPr>
        <dsp:cNvPr id="0" name=""/>
        <dsp:cNvSpPr/>
      </dsp:nvSpPr>
      <dsp:spPr>
        <a:xfrm>
          <a:off x="3131213" y="1343150"/>
          <a:ext cx="3357120" cy="734370"/>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College</a:t>
          </a:r>
        </a:p>
      </dsp:txBody>
      <dsp:txXfrm>
        <a:off x="3167062" y="1378999"/>
        <a:ext cx="3285422" cy="662672"/>
      </dsp:txXfrm>
    </dsp:sp>
    <dsp:sp modelId="{9B2A8B7A-9B5E-0749-BFBA-3FBB45A11291}">
      <dsp:nvSpPr>
        <dsp:cNvPr id="0" name=""/>
        <dsp:cNvSpPr/>
      </dsp:nvSpPr>
      <dsp:spPr>
        <a:xfrm>
          <a:off x="3131213" y="2169317"/>
          <a:ext cx="3357120" cy="734370"/>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Department</a:t>
          </a:r>
        </a:p>
      </dsp:txBody>
      <dsp:txXfrm>
        <a:off x="3167062" y="2205166"/>
        <a:ext cx="3285422" cy="662672"/>
      </dsp:txXfrm>
    </dsp:sp>
    <dsp:sp modelId="{5C3DD647-2AAB-D641-A528-4306CF38C8D0}">
      <dsp:nvSpPr>
        <dsp:cNvPr id="0" name=""/>
        <dsp:cNvSpPr/>
      </dsp:nvSpPr>
      <dsp:spPr>
        <a:xfrm>
          <a:off x="3131213" y="2995483"/>
          <a:ext cx="3357120" cy="734370"/>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Program</a:t>
          </a:r>
        </a:p>
      </dsp:txBody>
      <dsp:txXfrm>
        <a:off x="3167062" y="3031332"/>
        <a:ext cx="3285422" cy="662672"/>
      </dsp:txXfrm>
    </dsp:sp>
    <dsp:sp modelId="{68441DE4-271D-CA47-BCFE-BF80F6B3BB66}">
      <dsp:nvSpPr>
        <dsp:cNvPr id="0" name=""/>
        <dsp:cNvSpPr/>
      </dsp:nvSpPr>
      <dsp:spPr>
        <a:xfrm>
          <a:off x="3131213" y="3821650"/>
          <a:ext cx="3357120" cy="734370"/>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Course</a:t>
          </a:r>
        </a:p>
      </dsp:txBody>
      <dsp:txXfrm>
        <a:off x="3167062" y="3857499"/>
        <a:ext cx="3285422" cy="662672"/>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5F6D76-7F84-5C44-876B-9D820F61AE5A}" type="datetimeFigureOut">
              <a:rPr lang="en-US" smtClean="0"/>
              <a:t>7/28/20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CD9FA-DEB4-3A4D-A0F0-284AD3022D22}" type="slidenum">
              <a:rPr lang="en-US" smtClean="0"/>
              <a:t>‹#›</a:t>
            </a:fld>
            <a:endParaRPr lang="en-US"/>
          </a:p>
        </p:txBody>
      </p:sp>
    </p:spTree>
    <p:extLst>
      <p:ext uri="{BB962C8B-B14F-4D97-AF65-F5344CB8AC3E}">
        <p14:creationId xmlns:p14="http://schemas.microsoft.com/office/powerpoint/2010/main" val="579741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5F6D76-7F84-5C44-876B-9D820F61AE5A}" type="datetimeFigureOut">
              <a:rPr lang="en-US" smtClean="0"/>
              <a:t>7/28/20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CD9FA-DEB4-3A4D-A0F0-284AD3022D22}" type="slidenum">
              <a:rPr lang="en-US" smtClean="0"/>
              <a:t>‹#›</a:t>
            </a:fld>
            <a:endParaRPr lang="en-US"/>
          </a:p>
        </p:txBody>
      </p:sp>
    </p:spTree>
    <p:extLst>
      <p:ext uri="{BB962C8B-B14F-4D97-AF65-F5344CB8AC3E}">
        <p14:creationId xmlns:p14="http://schemas.microsoft.com/office/powerpoint/2010/main" val="2337531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5F6D76-7F84-5C44-876B-9D820F61AE5A}" type="datetimeFigureOut">
              <a:rPr lang="en-US" smtClean="0"/>
              <a:t>7/28/20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CD9FA-DEB4-3A4D-A0F0-284AD3022D22}" type="slidenum">
              <a:rPr lang="en-US" smtClean="0"/>
              <a:t>‹#›</a:t>
            </a:fld>
            <a:endParaRPr lang="en-US"/>
          </a:p>
        </p:txBody>
      </p:sp>
    </p:spTree>
    <p:extLst>
      <p:ext uri="{BB962C8B-B14F-4D97-AF65-F5344CB8AC3E}">
        <p14:creationId xmlns:p14="http://schemas.microsoft.com/office/powerpoint/2010/main" val="56022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5F6D76-7F84-5C44-876B-9D820F61AE5A}" type="datetimeFigureOut">
              <a:rPr lang="en-US" smtClean="0"/>
              <a:t>7/28/20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CD9FA-DEB4-3A4D-A0F0-284AD3022D22}" type="slidenum">
              <a:rPr lang="en-US" smtClean="0"/>
              <a:t>‹#›</a:t>
            </a:fld>
            <a:endParaRPr lang="en-US"/>
          </a:p>
        </p:txBody>
      </p:sp>
    </p:spTree>
    <p:extLst>
      <p:ext uri="{BB962C8B-B14F-4D97-AF65-F5344CB8AC3E}">
        <p14:creationId xmlns:p14="http://schemas.microsoft.com/office/powerpoint/2010/main" val="1061547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5F6D76-7F84-5C44-876B-9D820F61AE5A}" type="datetimeFigureOut">
              <a:rPr lang="en-US" smtClean="0"/>
              <a:t>7/28/20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CD9FA-DEB4-3A4D-A0F0-284AD3022D22}" type="slidenum">
              <a:rPr lang="en-US" smtClean="0"/>
              <a:t>‹#›</a:t>
            </a:fld>
            <a:endParaRPr lang="en-US"/>
          </a:p>
        </p:txBody>
      </p:sp>
    </p:spTree>
    <p:extLst>
      <p:ext uri="{BB962C8B-B14F-4D97-AF65-F5344CB8AC3E}">
        <p14:creationId xmlns:p14="http://schemas.microsoft.com/office/powerpoint/2010/main" val="2200556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5F6D76-7F84-5C44-876B-9D820F61AE5A}" type="datetimeFigureOut">
              <a:rPr lang="en-US" smtClean="0"/>
              <a:t>7/28/20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ACD9FA-DEB4-3A4D-A0F0-284AD3022D22}" type="slidenum">
              <a:rPr lang="en-US" smtClean="0"/>
              <a:t>‹#›</a:t>
            </a:fld>
            <a:endParaRPr lang="en-US"/>
          </a:p>
        </p:txBody>
      </p:sp>
    </p:spTree>
    <p:extLst>
      <p:ext uri="{BB962C8B-B14F-4D97-AF65-F5344CB8AC3E}">
        <p14:creationId xmlns:p14="http://schemas.microsoft.com/office/powerpoint/2010/main" val="1312948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5F6D76-7F84-5C44-876B-9D820F61AE5A}" type="datetimeFigureOut">
              <a:rPr lang="en-US" smtClean="0"/>
              <a:t>7/28/20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ACD9FA-DEB4-3A4D-A0F0-284AD3022D22}" type="slidenum">
              <a:rPr lang="en-US" smtClean="0"/>
              <a:t>‹#›</a:t>
            </a:fld>
            <a:endParaRPr lang="en-US"/>
          </a:p>
        </p:txBody>
      </p:sp>
    </p:spTree>
    <p:extLst>
      <p:ext uri="{BB962C8B-B14F-4D97-AF65-F5344CB8AC3E}">
        <p14:creationId xmlns:p14="http://schemas.microsoft.com/office/powerpoint/2010/main" val="176830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5F6D76-7F84-5C44-876B-9D820F61AE5A}" type="datetimeFigureOut">
              <a:rPr lang="en-US" smtClean="0"/>
              <a:t>7/28/20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ACD9FA-DEB4-3A4D-A0F0-284AD3022D22}" type="slidenum">
              <a:rPr lang="en-US" smtClean="0"/>
              <a:t>‹#›</a:t>
            </a:fld>
            <a:endParaRPr lang="en-US"/>
          </a:p>
        </p:txBody>
      </p:sp>
    </p:spTree>
    <p:extLst>
      <p:ext uri="{BB962C8B-B14F-4D97-AF65-F5344CB8AC3E}">
        <p14:creationId xmlns:p14="http://schemas.microsoft.com/office/powerpoint/2010/main" val="655028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5F6D76-7F84-5C44-876B-9D820F61AE5A}" type="datetimeFigureOut">
              <a:rPr lang="en-US" smtClean="0"/>
              <a:t>7/28/20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ACD9FA-DEB4-3A4D-A0F0-284AD3022D22}" type="slidenum">
              <a:rPr lang="en-US" smtClean="0"/>
              <a:t>‹#›</a:t>
            </a:fld>
            <a:endParaRPr lang="en-US"/>
          </a:p>
        </p:txBody>
      </p:sp>
    </p:spTree>
    <p:extLst>
      <p:ext uri="{BB962C8B-B14F-4D97-AF65-F5344CB8AC3E}">
        <p14:creationId xmlns:p14="http://schemas.microsoft.com/office/powerpoint/2010/main" val="2313588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5F6D76-7F84-5C44-876B-9D820F61AE5A}" type="datetimeFigureOut">
              <a:rPr lang="en-US" smtClean="0"/>
              <a:t>7/28/20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ACD9FA-DEB4-3A4D-A0F0-284AD3022D22}" type="slidenum">
              <a:rPr lang="en-US" smtClean="0"/>
              <a:t>‹#›</a:t>
            </a:fld>
            <a:endParaRPr lang="en-US"/>
          </a:p>
        </p:txBody>
      </p:sp>
    </p:spTree>
    <p:extLst>
      <p:ext uri="{BB962C8B-B14F-4D97-AF65-F5344CB8AC3E}">
        <p14:creationId xmlns:p14="http://schemas.microsoft.com/office/powerpoint/2010/main" val="48276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5F6D76-7F84-5C44-876B-9D820F61AE5A}" type="datetimeFigureOut">
              <a:rPr lang="en-US" smtClean="0"/>
              <a:t>7/28/20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ACD9FA-DEB4-3A4D-A0F0-284AD3022D22}" type="slidenum">
              <a:rPr lang="en-US" smtClean="0"/>
              <a:t>‹#›</a:t>
            </a:fld>
            <a:endParaRPr lang="en-US"/>
          </a:p>
        </p:txBody>
      </p:sp>
    </p:spTree>
    <p:extLst>
      <p:ext uri="{BB962C8B-B14F-4D97-AF65-F5344CB8AC3E}">
        <p14:creationId xmlns:p14="http://schemas.microsoft.com/office/powerpoint/2010/main" val="884545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5F6D76-7F84-5C44-876B-9D820F61AE5A}" type="datetimeFigureOut">
              <a:rPr lang="en-US" smtClean="0"/>
              <a:t>7/28/20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CD9FA-DEB4-3A4D-A0F0-284AD3022D22}" type="slidenum">
              <a:rPr lang="en-US" smtClean="0"/>
              <a:t>‹#›</a:t>
            </a:fld>
            <a:endParaRPr lang="en-US"/>
          </a:p>
        </p:txBody>
      </p:sp>
    </p:spTree>
    <p:extLst>
      <p:ext uri="{BB962C8B-B14F-4D97-AF65-F5344CB8AC3E}">
        <p14:creationId xmlns:p14="http://schemas.microsoft.com/office/powerpoint/2010/main" val="2982024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astate.edu/a/assessment/index.dot"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www.astate.edu/a/assessment/index.dot" TargetMode="External"/><Relationship Id="rId5" Type="http://schemas.openxmlformats.org/officeDocument/2006/relationships/image" Target="../media/image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www.astate.edu/a/assessment/index.dot" TargetMode="External"/><Relationship Id="rId5"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hyperlink" Target="https://www.chronicle.com/article/is-anybody-reading-the-syllabus-to-find-out-some-professors-bury-hidden-gems/" TargetMode="External"/><Relationship Id="rId3" Type="http://schemas.openxmlformats.org/officeDocument/2006/relationships/image" Target="../media/image2.png"/><Relationship Id="rId7" Type="http://schemas.openxmlformats.org/officeDocument/2006/relationships/hyperlink" Target="https://cft.vanderbilt.edu/guides-sub-pages/syllabus-design/"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teach.its.uiowa.edu/handbook-teaching-excellence-6th-edition/planning-ahead-and-first-day-class/syllabus-construction" TargetMode="External"/><Relationship Id="rId5" Type="http://schemas.openxmlformats.org/officeDocument/2006/relationships/hyperlink" Target="https://citl.indiana.edu/teaching-resources/course-design/syllabus-construction/index.html" TargetMode="External"/><Relationship Id="rId4" Type="http://schemas.openxmlformats.org/officeDocument/2006/relationships/image" Target="../media/image3.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png"/><Relationship Id="rId7" Type="http://schemas.openxmlformats.org/officeDocument/2006/relationships/diagramLayout" Target="../diagrams/layout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5.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tiff"/><Relationship Id="rId5"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chronicle.com/article/is-anybody-reading-the-syllabus-to-find-out-some-professors-bury-hidden-gems/" TargetMode="External"/><Relationship Id="rId5"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www.astate.edu/a/assessment/index.dot"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741533" y="350266"/>
            <a:ext cx="0" cy="6197822"/>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28156" y="5821179"/>
            <a:ext cx="787502" cy="230832"/>
          </a:xfrm>
          <a:prstGeom prst="rect">
            <a:avLst/>
          </a:prstGeom>
          <a:noFill/>
        </p:spPr>
        <p:txBody>
          <a:bodyPr wrap="none" rtlCol="0">
            <a:spAutoFit/>
          </a:bodyPr>
          <a:lstStyle/>
          <a:p>
            <a:r>
              <a:rPr lang="en-US" sz="900" b="1" dirty="0" err="1">
                <a:solidFill>
                  <a:srgbClr val="FFFFFF"/>
                </a:solidFill>
                <a:latin typeface="Arial"/>
                <a:cs typeface="Arial"/>
              </a:rPr>
              <a:t>AState.edu</a:t>
            </a:r>
            <a:endParaRPr lang="en-US" sz="900" b="1" dirty="0">
              <a:solidFill>
                <a:srgbClr val="FFFFFF"/>
              </a:solidFill>
              <a:latin typeface="Arial"/>
              <a:cs typeface="Arial"/>
            </a:endParaRPr>
          </a:p>
        </p:txBody>
      </p:sp>
      <p:pic>
        <p:nvPicPr>
          <p:cNvPr id="10" name="Picture 9" descr="FB-f-Logo__blue_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37" y="6103558"/>
            <a:ext cx="165326" cy="165326"/>
          </a:xfrm>
          <a:prstGeom prst="rect">
            <a:avLst/>
          </a:prstGeom>
        </p:spPr>
      </p:pic>
      <p:pic>
        <p:nvPicPr>
          <p:cNvPr id="11" name="Picture 10" descr="twitter-bird-light-b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04" y="6273117"/>
            <a:ext cx="274971" cy="274971"/>
          </a:xfrm>
          <a:prstGeom prst="rect">
            <a:avLst/>
          </a:prstGeom>
        </p:spPr>
      </p:pic>
      <p:pic>
        <p:nvPicPr>
          <p:cNvPr id="12" name="Picture 11" descr="world-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37" y="5871147"/>
            <a:ext cx="168411" cy="168411"/>
          </a:xfrm>
          <a:prstGeom prst="rect">
            <a:avLst/>
          </a:prstGeom>
        </p:spPr>
      </p:pic>
      <p:sp>
        <p:nvSpPr>
          <p:cNvPr id="13" name="TextBox 12"/>
          <p:cNvSpPr txBox="1"/>
          <p:nvPr/>
        </p:nvSpPr>
        <p:spPr>
          <a:xfrm>
            <a:off x="435761" y="6056490"/>
            <a:ext cx="1018672"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14" name="TextBox 13"/>
          <p:cNvSpPr txBox="1"/>
          <p:nvPr/>
        </p:nvSpPr>
        <p:spPr>
          <a:xfrm>
            <a:off x="428156" y="6268884"/>
            <a:ext cx="1099148"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15" name="TextBox 14"/>
          <p:cNvSpPr txBox="1"/>
          <p:nvPr/>
        </p:nvSpPr>
        <p:spPr>
          <a:xfrm>
            <a:off x="1969682" y="3521561"/>
            <a:ext cx="6783614" cy="1410643"/>
          </a:xfrm>
          <a:prstGeom prst="rect">
            <a:avLst/>
          </a:prstGeom>
          <a:noFill/>
        </p:spPr>
        <p:txBody>
          <a:bodyPr wrap="square" rtlCol="0">
            <a:spAutoFit/>
          </a:bodyPr>
          <a:lstStyle/>
          <a:p>
            <a:pPr>
              <a:lnSpc>
                <a:spcPts val="4980"/>
              </a:lnSpc>
            </a:pPr>
            <a:r>
              <a:rPr lang="en-US" sz="4400" dirty="0">
                <a:solidFill>
                  <a:schemeClr val="bg1"/>
                </a:solidFill>
                <a:latin typeface="Georgia"/>
                <a:cs typeface="Georgia"/>
              </a:rPr>
              <a:t>Syllabi Creation</a:t>
            </a:r>
            <a:endParaRPr lang="en-US" sz="1600" dirty="0">
              <a:solidFill>
                <a:schemeClr val="bg1"/>
              </a:solidFill>
              <a:latin typeface="Arial"/>
              <a:cs typeface="Arial"/>
            </a:endParaRPr>
          </a:p>
          <a:p>
            <a:r>
              <a:rPr lang="en-US" sz="1600" dirty="0">
                <a:solidFill>
                  <a:schemeClr val="bg1"/>
                </a:solidFill>
                <a:latin typeface="Arial"/>
                <a:cs typeface="Arial"/>
              </a:rPr>
              <a:t>Summer 2020 Workshop: Content Series #11</a:t>
            </a:r>
          </a:p>
          <a:p>
            <a:r>
              <a:rPr lang="en-US" sz="1600" dirty="0">
                <a:solidFill>
                  <a:schemeClr val="bg1"/>
                </a:solidFill>
                <a:latin typeface="Arial"/>
                <a:cs typeface="Arial"/>
              </a:rPr>
              <a:t>presented by: Dr. Summer </a:t>
            </a:r>
            <a:r>
              <a:rPr lang="en-US" sz="1600" dirty="0" err="1">
                <a:solidFill>
                  <a:schemeClr val="bg1"/>
                </a:solidFill>
                <a:latin typeface="Arial"/>
                <a:cs typeface="Arial"/>
              </a:rPr>
              <a:t>DeProw</a:t>
            </a:r>
            <a:endParaRPr lang="en-US" sz="1200" dirty="0">
              <a:solidFill>
                <a:schemeClr val="bg1"/>
              </a:solidFill>
              <a:latin typeface="Arial"/>
              <a:cs typeface="Arial"/>
            </a:endParaRPr>
          </a:p>
          <a:p>
            <a:r>
              <a:rPr lang="en-US" sz="1200" dirty="0">
                <a:solidFill>
                  <a:schemeClr val="bg1"/>
                </a:solidFill>
                <a:latin typeface="Arial"/>
                <a:cs typeface="Arial"/>
              </a:rPr>
              <a:t>July 29, 2020</a:t>
            </a:r>
            <a:endParaRPr lang="en-US" sz="800" dirty="0">
              <a:solidFill>
                <a:schemeClr val="bg1"/>
              </a:solidFill>
              <a:latin typeface="Arial"/>
              <a:cs typeface="Arial"/>
            </a:endParaRPr>
          </a:p>
        </p:txBody>
      </p:sp>
      <p:pic>
        <p:nvPicPr>
          <p:cNvPr id="17" name="Picture 16" descr="student-un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5052" y="350264"/>
            <a:ext cx="6698244" cy="3003633"/>
          </a:xfrm>
          <a:prstGeom prst="rect">
            <a:avLst/>
          </a:prstGeom>
          <a:ln w="12700" cmpd="sng">
            <a:solidFill>
              <a:schemeClr val="bg1">
                <a:lumMod val="85000"/>
              </a:schemeClr>
            </a:solidFill>
          </a:ln>
        </p:spPr>
      </p:pic>
      <p:pic>
        <p:nvPicPr>
          <p:cNvPr id="3" name="Picture 2" descr="UnivLogo_Stack_2C_Dark.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804" y="365476"/>
            <a:ext cx="1267480" cy="989238"/>
          </a:xfrm>
          <a:prstGeom prst="rect">
            <a:avLst/>
          </a:prstGeom>
        </p:spPr>
      </p:pic>
    </p:spTree>
    <p:extLst>
      <p:ext uri="{BB962C8B-B14F-4D97-AF65-F5344CB8AC3E}">
        <p14:creationId xmlns:p14="http://schemas.microsoft.com/office/powerpoint/2010/main" val="3271003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741533" y="350266"/>
            <a:ext cx="0" cy="6197822"/>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28156" y="5821179"/>
            <a:ext cx="787502" cy="230832"/>
          </a:xfrm>
          <a:prstGeom prst="rect">
            <a:avLst/>
          </a:prstGeom>
          <a:noFill/>
        </p:spPr>
        <p:txBody>
          <a:bodyPr wrap="none" rtlCol="0">
            <a:spAutoFit/>
          </a:bodyPr>
          <a:lstStyle/>
          <a:p>
            <a:r>
              <a:rPr lang="en-US" sz="900" b="1" dirty="0" err="1">
                <a:solidFill>
                  <a:srgbClr val="FFFFFF"/>
                </a:solidFill>
                <a:latin typeface="Arial"/>
                <a:cs typeface="Arial"/>
              </a:rPr>
              <a:t>AState.edu</a:t>
            </a:r>
            <a:endParaRPr lang="en-US" sz="900" b="1" dirty="0">
              <a:solidFill>
                <a:srgbClr val="FFFFFF"/>
              </a:solidFill>
              <a:latin typeface="Arial"/>
              <a:cs typeface="Arial"/>
            </a:endParaRPr>
          </a:p>
        </p:txBody>
      </p:sp>
      <p:pic>
        <p:nvPicPr>
          <p:cNvPr id="10" name="Picture 9" descr="FB-f-Logo__blue_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37" y="6103558"/>
            <a:ext cx="165326" cy="165326"/>
          </a:xfrm>
          <a:prstGeom prst="rect">
            <a:avLst/>
          </a:prstGeom>
        </p:spPr>
      </p:pic>
      <p:pic>
        <p:nvPicPr>
          <p:cNvPr id="11" name="Picture 10" descr="twitter-bird-light-b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04" y="6273117"/>
            <a:ext cx="274971" cy="274971"/>
          </a:xfrm>
          <a:prstGeom prst="rect">
            <a:avLst/>
          </a:prstGeom>
        </p:spPr>
      </p:pic>
      <p:pic>
        <p:nvPicPr>
          <p:cNvPr id="12" name="Picture 11" descr="world-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37" y="5871147"/>
            <a:ext cx="168411" cy="168411"/>
          </a:xfrm>
          <a:prstGeom prst="rect">
            <a:avLst/>
          </a:prstGeom>
        </p:spPr>
      </p:pic>
      <p:sp>
        <p:nvSpPr>
          <p:cNvPr id="13" name="TextBox 12"/>
          <p:cNvSpPr txBox="1"/>
          <p:nvPr/>
        </p:nvSpPr>
        <p:spPr>
          <a:xfrm>
            <a:off x="435761" y="6056490"/>
            <a:ext cx="1018672"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14" name="TextBox 13"/>
          <p:cNvSpPr txBox="1"/>
          <p:nvPr/>
        </p:nvSpPr>
        <p:spPr>
          <a:xfrm>
            <a:off x="428156" y="6268884"/>
            <a:ext cx="1099148"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pic>
        <p:nvPicPr>
          <p:cNvPr id="15" name="Picture 14" descr="UnivLogo_Stack_2C_Dar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804" y="365476"/>
            <a:ext cx="1267480" cy="989238"/>
          </a:xfrm>
          <a:prstGeom prst="rect">
            <a:avLst/>
          </a:prstGeom>
        </p:spPr>
      </p:pic>
      <p:sp>
        <p:nvSpPr>
          <p:cNvPr id="16" name="Rectangle 15">
            <a:extLst>
              <a:ext uri="{FF2B5EF4-FFF2-40B4-BE49-F238E27FC236}">
                <a16:creationId xmlns:a16="http://schemas.microsoft.com/office/drawing/2014/main" id="{66210C42-C95A-934F-BE21-B54463528FF0}"/>
              </a:ext>
            </a:extLst>
          </p:cNvPr>
          <p:cNvSpPr/>
          <p:nvPr/>
        </p:nvSpPr>
        <p:spPr>
          <a:xfrm>
            <a:off x="1793384" y="275320"/>
            <a:ext cx="6707285" cy="523220"/>
          </a:xfrm>
          <a:prstGeom prst="rect">
            <a:avLst/>
          </a:prstGeom>
        </p:spPr>
        <p:txBody>
          <a:bodyPr wrap="none">
            <a:spAutoFit/>
          </a:bodyPr>
          <a:lstStyle/>
          <a:p>
            <a:pPr lvl="0"/>
            <a:r>
              <a:rPr lang="en-US" sz="2800" dirty="0">
                <a:solidFill>
                  <a:srgbClr val="FFFFFF"/>
                </a:solidFill>
                <a:latin typeface="Georgia"/>
                <a:cs typeface="Georgia"/>
              </a:rPr>
              <a:t>Syllabi Model: General Education Course</a:t>
            </a:r>
            <a:endParaRPr lang="en-US" sz="1400" dirty="0">
              <a:solidFill>
                <a:srgbClr val="FFFFFF"/>
              </a:solidFill>
              <a:latin typeface="Arial"/>
              <a:cs typeface="Arial"/>
            </a:endParaRPr>
          </a:p>
        </p:txBody>
      </p:sp>
      <p:pic>
        <p:nvPicPr>
          <p:cNvPr id="18" name="Picture 17">
            <a:extLst>
              <a:ext uri="{FF2B5EF4-FFF2-40B4-BE49-F238E27FC236}">
                <a16:creationId xmlns:a16="http://schemas.microsoft.com/office/drawing/2014/main" id="{B99803C7-CBC4-DB4A-BD50-6DFDB8353E52}"/>
              </a:ext>
            </a:extLst>
          </p:cNvPr>
          <p:cNvPicPr>
            <a:picLocks noChangeAspect="1"/>
          </p:cNvPicPr>
          <p:nvPr/>
        </p:nvPicPr>
        <p:blipFill>
          <a:blip r:embed="rId6"/>
          <a:stretch>
            <a:fillRect/>
          </a:stretch>
        </p:blipFill>
        <p:spPr>
          <a:xfrm>
            <a:off x="3099795" y="860095"/>
            <a:ext cx="4094462" cy="5429826"/>
          </a:xfrm>
          <a:prstGeom prst="rect">
            <a:avLst/>
          </a:prstGeom>
        </p:spPr>
      </p:pic>
      <p:sp>
        <p:nvSpPr>
          <p:cNvPr id="3" name="Rectangle 2">
            <a:extLst>
              <a:ext uri="{FF2B5EF4-FFF2-40B4-BE49-F238E27FC236}">
                <a16:creationId xmlns:a16="http://schemas.microsoft.com/office/drawing/2014/main" id="{91E9F3A1-D3A7-EA4A-BBDD-54A6978915A7}"/>
              </a:ext>
            </a:extLst>
          </p:cNvPr>
          <p:cNvSpPr/>
          <p:nvPr/>
        </p:nvSpPr>
        <p:spPr>
          <a:xfrm>
            <a:off x="1814404" y="6315050"/>
            <a:ext cx="6214661" cy="307777"/>
          </a:xfrm>
          <a:prstGeom prst="rect">
            <a:avLst/>
          </a:prstGeom>
        </p:spPr>
        <p:txBody>
          <a:bodyPr wrap="square">
            <a:spAutoFit/>
          </a:bodyPr>
          <a:lstStyle/>
          <a:p>
            <a:r>
              <a:rPr lang="en-US" sz="1400" i="1" dirty="0">
                <a:solidFill>
                  <a:schemeClr val="bg1"/>
                </a:solidFill>
                <a:hlinkClick r:id="rId7">
                  <a:extLst>
                    <a:ext uri="{A12FA001-AC4F-418D-AE19-62706E023703}">
                      <ahyp:hlinkClr xmlns:ahyp="http://schemas.microsoft.com/office/drawing/2018/hyperlinkcolor" val="tx"/>
                    </a:ext>
                  </a:extLst>
                </a:hlinkClick>
              </a:rPr>
              <a:t>http://www.astate.edu/a/assessment/index.dot</a:t>
            </a:r>
            <a:endParaRPr lang="en-US" sz="1400" i="1" dirty="0">
              <a:solidFill>
                <a:schemeClr val="bg1"/>
              </a:solidFill>
            </a:endParaRPr>
          </a:p>
        </p:txBody>
      </p:sp>
    </p:spTree>
    <p:extLst>
      <p:ext uri="{BB962C8B-B14F-4D97-AF65-F5344CB8AC3E}">
        <p14:creationId xmlns:p14="http://schemas.microsoft.com/office/powerpoint/2010/main" val="1993902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741533" y="350266"/>
            <a:ext cx="0" cy="6197822"/>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28156" y="5821179"/>
            <a:ext cx="787502" cy="230832"/>
          </a:xfrm>
          <a:prstGeom prst="rect">
            <a:avLst/>
          </a:prstGeom>
          <a:noFill/>
        </p:spPr>
        <p:txBody>
          <a:bodyPr wrap="none" rtlCol="0">
            <a:spAutoFit/>
          </a:bodyPr>
          <a:lstStyle/>
          <a:p>
            <a:r>
              <a:rPr lang="en-US" sz="900" b="1" dirty="0" err="1">
                <a:solidFill>
                  <a:srgbClr val="FFFFFF"/>
                </a:solidFill>
                <a:latin typeface="Arial"/>
                <a:cs typeface="Arial"/>
              </a:rPr>
              <a:t>AState.edu</a:t>
            </a:r>
            <a:endParaRPr lang="en-US" sz="900" b="1" dirty="0">
              <a:solidFill>
                <a:srgbClr val="FFFFFF"/>
              </a:solidFill>
              <a:latin typeface="Arial"/>
              <a:cs typeface="Arial"/>
            </a:endParaRPr>
          </a:p>
        </p:txBody>
      </p:sp>
      <p:pic>
        <p:nvPicPr>
          <p:cNvPr id="10" name="Picture 9" descr="FB-f-Logo__blue_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37" y="6103558"/>
            <a:ext cx="165326" cy="165326"/>
          </a:xfrm>
          <a:prstGeom prst="rect">
            <a:avLst/>
          </a:prstGeom>
        </p:spPr>
      </p:pic>
      <p:pic>
        <p:nvPicPr>
          <p:cNvPr id="11" name="Picture 10" descr="twitter-bird-light-b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04" y="6273117"/>
            <a:ext cx="274971" cy="274971"/>
          </a:xfrm>
          <a:prstGeom prst="rect">
            <a:avLst/>
          </a:prstGeom>
        </p:spPr>
      </p:pic>
      <p:pic>
        <p:nvPicPr>
          <p:cNvPr id="12" name="Picture 11" descr="world-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37" y="5871147"/>
            <a:ext cx="168411" cy="168411"/>
          </a:xfrm>
          <a:prstGeom prst="rect">
            <a:avLst/>
          </a:prstGeom>
        </p:spPr>
      </p:pic>
      <p:sp>
        <p:nvSpPr>
          <p:cNvPr id="13" name="TextBox 12"/>
          <p:cNvSpPr txBox="1"/>
          <p:nvPr/>
        </p:nvSpPr>
        <p:spPr>
          <a:xfrm>
            <a:off x="435761" y="6056490"/>
            <a:ext cx="1018672"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14" name="TextBox 13"/>
          <p:cNvSpPr txBox="1"/>
          <p:nvPr/>
        </p:nvSpPr>
        <p:spPr>
          <a:xfrm>
            <a:off x="428156" y="6268884"/>
            <a:ext cx="1099148"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pic>
        <p:nvPicPr>
          <p:cNvPr id="15" name="Picture 14" descr="UnivLogo_Stack_2C_Dar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804" y="365476"/>
            <a:ext cx="1267480" cy="989238"/>
          </a:xfrm>
          <a:prstGeom prst="rect">
            <a:avLst/>
          </a:prstGeom>
        </p:spPr>
      </p:pic>
      <p:sp>
        <p:nvSpPr>
          <p:cNvPr id="16" name="Rectangle 15">
            <a:extLst>
              <a:ext uri="{FF2B5EF4-FFF2-40B4-BE49-F238E27FC236}">
                <a16:creationId xmlns:a16="http://schemas.microsoft.com/office/drawing/2014/main" id="{66210C42-C95A-934F-BE21-B54463528FF0}"/>
              </a:ext>
            </a:extLst>
          </p:cNvPr>
          <p:cNvSpPr/>
          <p:nvPr/>
        </p:nvSpPr>
        <p:spPr>
          <a:xfrm>
            <a:off x="1793384" y="275320"/>
            <a:ext cx="6157455" cy="523220"/>
          </a:xfrm>
          <a:prstGeom prst="rect">
            <a:avLst/>
          </a:prstGeom>
        </p:spPr>
        <p:txBody>
          <a:bodyPr wrap="none">
            <a:spAutoFit/>
          </a:bodyPr>
          <a:lstStyle/>
          <a:p>
            <a:pPr lvl="0"/>
            <a:r>
              <a:rPr lang="en-US" sz="2800" dirty="0">
                <a:solidFill>
                  <a:srgbClr val="FFFFFF"/>
                </a:solidFill>
                <a:latin typeface="Georgia"/>
                <a:cs typeface="Georgia"/>
              </a:rPr>
              <a:t>Syllabi Model: Undergraduate Course</a:t>
            </a:r>
            <a:endParaRPr lang="en-US" sz="1400" dirty="0">
              <a:solidFill>
                <a:srgbClr val="FFFFFF"/>
              </a:solidFill>
              <a:latin typeface="Arial"/>
              <a:cs typeface="Arial"/>
            </a:endParaRPr>
          </a:p>
        </p:txBody>
      </p:sp>
      <p:sp>
        <p:nvSpPr>
          <p:cNvPr id="3" name="Rectangle 2">
            <a:extLst>
              <a:ext uri="{FF2B5EF4-FFF2-40B4-BE49-F238E27FC236}">
                <a16:creationId xmlns:a16="http://schemas.microsoft.com/office/drawing/2014/main" id="{91E9F3A1-D3A7-EA4A-BBDD-54A6978915A7}"/>
              </a:ext>
            </a:extLst>
          </p:cNvPr>
          <p:cNvSpPr/>
          <p:nvPr/>
        </p:nvSpPr>
        <p:spPr>
          <a:xfrm>
            <a:off x="1814404" y="6315050"/>
            <a:ext cx="6214661" cy="307777"/>
          </a:xfrm>
          <a:prstGeom prst="rect">
            <a:avLst/>
          </a:prstGeom>
        </p:spPr>
        <p:txBody>
          <a:bodyPr wrap="square">
            <a:spAutoFit/>
          </a:bodyPr>
          <a:lstStyle/>
          <a:p>
            <a:r>
              <a:rPr lang="en-US" sz="1400" i="1" dirty="0">
                <a:solidFill>
                  <a:schemeClr val="bg1"/>
                </a:solidFill>
                <a:hlinkClick r:id="rId6">
                  <a:extLst>
                    <a:ext uri="{A12FA001-AC4F-418D-AE19-62706E023703}">
                      <ahyp:hlinkClr xmlns:ahyp="http://schemas.microsoft.com/office/drawing/2018/hyperlinkcolor" val="tx"/>
                    </a:ext>
                  </a:extLst>
                </a:hlinkClick>
              </a:rPr>
              <a:t>http://www.astate.edu/a/assessment/index.dot</a:t>
            </a:r>
            <a:endParaRPr lang="en-US" sz="1400" i="1" dirty="0">
              <a:solidFill>
                <a:schemeClr val="bg1"/>
              </a:solidFill>
            </a:endParaRPr>
          </a:p>
        </p:txBody>
      </p:sp>
      <p:pic>
        <p:nvPicPr>
          <p:cNvPr id="4" name="Picture 3">
            <a:extLst>
              <a:ext uri="{FF2B5EF4-FFF2-40B4-BE49-F238E27FC236}">
                <a16:creationId xmlns:a16="http://schemas.microsoft.com/office/drawing/2014/main" id="{D31819C2-B008-574A-8143-96BC30E9CE01}"/>
              </a:ext>
            </a:extLst>
          </p:cNvPr>
          <p:cNvPicPr>
            <a:picLocks noChangeAspect="1"/>
          </p:cNvPicPr>
          <p:nvPr/>
        </p:nvPicPr>
        <p:blipFill>
          <a:blip r:embed="rId7"/>
          <a:stretch>
            <a:fillRect/>
          </a:stretch>
        </p:blipFill>
        <p:spPr>
          <a:xfrm>
            <a:off x="3006066" y="798540"/>
            <a:ext cx="3831336" cy="5431536"/>
          </a:xfrm>
          <a:prstGeom prst="rect">
            <a:avLst/>
          </a:prstGeom>
        </p:spPr>
      </p:pic>
    </p:spTree>
    <p:extLst>
      <p:ext uri="{BB962C8B-B14F-4D97-AF65-F5344CB8AC3E}">
        <p14:creationId xmlns:p14="http://schemas.microsoft.com/office/powerpoint/2010/main" val="1312299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741533" y="350266"/>
            <a:ext cx="0" cy="6197822"/>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28156" y="5821179"/>
            <a:ext cx="787502" cy="230832"/>
          </a:xfrm>
          <a:prstGeom prst="rect">
            <a:avLst/>
          </a:prstGeom>
          <a:noFill/>
        </p:spPr>
        <p:txBody>
          <a:bodyPr wrap="none" rtlCol="0">
            <a:spAutoFit/>
          </a:bodyPr>
          <a:lstStyle/>
          <a:p>
            <a:r>
              <a:rPr lang="en-US" sz="900" b="1" dirty="0" err="1">
                <a:solidFill>
                  <a:srgbClr val="FFFFFF"/>
                </a:solidFill>
                <a:latin typeface="Arial"/>
                <a:cs typeface="Arial"/>
              </a:rPr>
              <a:t>AState.edu</a:t>
            </a:r>
            <a:endParaRPr lang="en-US" sz="900" b="1" dirty="0">
              <a:solidFill>
                <a:srgbClr val="FFFFFF"/>
              </a:solidFill>
              <a:latin typeface="Arial"/>
              <a:cs typeface="Arial"/>
            </a:endParaRPr>
          </a:p>
        </p:txBody>
      </p:sp>
      <p:pic>
        <p:nvPicPr>
          <p:cNvPr id="10" name="Picture 9" descr="FB-f-Logo__blue_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37" y="6103558"/>
            <a:ext cx="165326" cy="165326"/>
          </a:xfrm>
          <a:prstGeom prst="rect">
            <a:avLst/>
          </a:prstGeom>
        </p:spPr>
      </p:pic>
      <p:pic>
        <p:nvPicPr>
          <p:cNvPr id="11" name="Picture 10" descr="twitter-bird-light-b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04" y="6273117"/>
            <a:ext cx="274971" cy="274971"/>
          </a:xfrm>
          <a:prstGeom prst="rect">
            <a:avLst/>
          </a:prstGeom>
        </p:spPr>
      </p:pic>
      <p:pic>
        <p:nvPicPr>
          <p:cNvPr id="12" name="Picture 11" descr="world-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37" y="5871147"/>
            <a:ext cx="168411" cy="168411"/>
          </a:xfrm>
          <a:prstGeom prst="rect">
            <a:avLst/>
          </a:prstGeom>
        </p:spPr>
      </p:pic>
      <p:sp>
        <p:nvSpPr>
          <p:cNvPr id="13" name="TextBox 12"/>
          <p:cNvSpPr txBox="1"/>
          <p:nvPr/>
        </p:nvSpPr>
        <p:spPr>
          <a:xfrm>
            <a:off x="435761" y="6056490"/>
            <a:ext cx="1018672"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14" name="TextBox 13"/>
          <p:cNvSpPr txBox="1"/>
          <p:nvPr/>
        </p:nvSpPr>
        <p:spPr>
          <a:xfrm>
            <a:off x="428156" y="6268884"/>
            <a:ext cx="1099148"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pic>
        <p:nvPicPr>
          <p:cNvPr id="15" name="Picture 14" descr="UnivLogo_Stack_2C_Dar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804" y="365476"/>
            <a:ext cx="1267480" cy="989238"/>
          </a:xfrm>
          <a:prstGeom prst="rect">
            <a:avLst/>
          </a:prstGeom>
        </p:spPr>
      </p:pic>
      <p:sp>
        <p:nvSpPr>
          <p:cNvPr id="16" name="Rectangle 15">
            <a:extLst>
              <a:ext uri="{FF2B5EF4-FFF2-40B4-BE49-F238E27FC236}">
                <a16:creationId xmlns:a16="http://schemas.microsoft.com/office/drawing/2014/main" id="{66210C42-C95A-934F-BE21-B54463528FF0}"/>
              </a:ext>
            </a:extLst>
          </p:cNvPr>
          <p:cNvSpPr/>
          <p:nvPr/>
        </p:nvSpPr>
        <p:spPr>
          <a:xfrm>
            <a:off x="1793384" y="275320"/>
            <a:ext cx="5224507" cy="523220"/>
          </a:xfrm>
          <a:prstGeom prst="rect">
            <a:avLst/>
          </a:prstGeom>
        </p:spPr>
        <p:txBody>
          <a:bodyPr wrap="none">
            <a:spAutoFit/>
          </a:bodyPr>
          <a:lstStyle/>
          <a:p>
            <a:pPr lvl="0"/>
            <a:r>
              <a:rPr lang="en-US" sz="2800" dirty="0">
                <a:solidFill>
                  <a:srgbClr val="FFFFFF"/>
                </a:solidFill>
                <a:latin typeface="Georgia"/>
                <a:cs typeface="Georgia"/>
              </a:rPr>
              <a:t>Syllabi Model: Graduate Course</a:t>
            </a:r>
            <a:endParaRPr lang="en-US" sz="1400" dirty="0">
              <a:solidFill>
                <a:srgbClr val="FFFFFF"/>
              </a:solidFill>
              <a:latin typeface="Arial"/>
              <a:cs typeface="Arial"/>
            </a:endParaRPr>
          </a:p>
        </p:txBody>
      </p:sp>
      <p:sp>
        <p:nvSpPr>
          <p:cNvPr id="3" name="Rectangle 2">
            <a:extLst>
              <a:ext uri="{FF2B5EF4-FFF2-40B4-BE49-F238E27FC236}">
                <a16:creationId xmlns:a16="http://schemas.microsoft.com/office/drawing/2014/main" id="{91E9F3A1-D3A7-EA4A-BBDD-54A6978915A7}"/>
              </a:ext>
            </a:extLst>
          </p:cNvPr>
          <p:cNvSpPr/>
          <p:nvPr/>
        </p:nvSpPr>
        <p:spPr>
          <a:xfrm>
            <a:off x="1814404" y="6315050"/>
            <a:ext cx="6214661" cy="307777"/>
          </a:xfrm>
          <a:prstGeom prst="rect">
            <a:avLst/>
          </a:prstGeom>
        </p:spPr>
        <p:txBody>
          <a:bodyPr wrap="square">
            <a:spAutoFit/>
          </a:bodyPr>
          <a:lstStyle/>
          <a:p>
            <a:r>
              <a:rPr lang="en-US" sz="1400" i="1" dirty="0">
                <a:solidFill>
                  <a:schemeClr val="bg1"/>
                </a:solidFill>
                <a:hlinkClick r:id="rId6">
                  <a:extLst>
                    <a:ext uri="{A12FA001-AC4F-418D-AE19-62706E023703}">
                      <ahyp:hlinkClr xmlns:ahyp="http://schemas.microsoft.com/office/drawing/2018/hyperlinkcolor" val="tx"/>
                    </a:ext>
                  </a:extLst>
                </a:hlinkClick>
              </a:rPr>
              <a:t>http://www.astate.edu/a/assessment/index.dot</a:t>
            </a:r>
            <a:endParaRPr lang="en-US" sz="1400" i="1" dirty="0">
              <a:solidFill>
                <a:schemeClr val="bg1"/>
              </a:solidFill>
            </a:endParaRPr>
          </a:p>
        </p:txBody>
      </p:sp>
      <p:pic>
        <p:nvPicPr>
          <p:cNvPr id="4" name="Picture 3">
            <a:extLst>
              <a:ext uri="{FF2B5EF4-FFF2-40B4-BE49-F238E27FC236}">
                <a16:creationId xmlns:a16="http://schemas.microsoft.com/office/drawing/2014/main" id="{72DDCB6B-33BA-B84D-BCC3-8989E3186890}"/>
              </a:ext>
            </a:extLst>
          </p:cNvPr>
          <p:cNvPicPr>
            <a:picLocks noChangeAspect="1"/>
          </p:cNvPicPr>
          <p:nvPr/>
        </p:nvPicPr>
        <p:blipFill>
          <a:blip r:embed="rId7"/>
          <a:stretch>
            <a:fillRect/>
          </a:stretch>
        </p:blipFill>
        <p:spPr>
          <a:xfrm>
            <a:off x="2948701" y="798540"/>
            <a:ext cx="3946066" cy="5431536"/>
          </a:xfrm>
          <a:prstGeom prst="rect">
            <a:avLst/>
          </a:prstGeom>
        </p:spPr>
      </p:pic>
    </p:spTree>
    <p:extLst>
      <p:ext uri="{BB962C8B-B14F-4D97-AF65-F5344CB8AC3E}">
        <p14:creationId xmlns:p14="http://schemas.microsoft.com/office/powerpoint/2010/main" val="338412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a:off x="259746" y="5979715"/>
            <a:ext cx="847834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614231" y="6297089"/>
            <a:ext cx="787502" cy="230832"/>
          </a:xfrm>
          <a:prstGeom prst="rect">
            <a:avLst/>
          </a:prstGeom>
          <a:noFill/>
        </p:spPr>
        <p:txBody>
          <a:bodyPr wrap="none" rtlCol="0">
            <a:spAutoFit/>
          </a:bodyPr>
          <a:lstStyle/>
          <a:p>
            <a:r>
              <a:rPr lang="en-US" sz="900" b="1" dirty="0" err="1">
                <a:solidFill>
                  <a:srgbClr val="FFFFFF"/>
                </a:solidFill>
                <a:latin typeface="Arial"/>
                <a:cs typeface="Arial"/>
              </a:rPr>
              <a:t>AState.edu</a:t>
            </a:r>
            <a:endParaRPr lang="en-US" sz="900" b="1" dirty="0">
              <a:solidFill>
                <a:srgbClr val="FFFFFF"/>
              </a:solidFill>
              <a:latin typeface="Arial"/>
              <a:cs typeface="Arial"/>
            </a:endParaRPr>
          </a:p>
        </p:txBody>
      </p:sp>
      <p:pic>
        <p:nvPicPr>
          <p:cNvPr id="20" name="Picture 19" descr="FB-f-Logo__blue_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350" y="6350205"/>
            <a:ext cx="165326" cy="165326"/>
          </a:xfrm>
          <a:prstGeom prst="rect">
            <a:avLst/>
          </a:prstGeom>
        </p:spPr>
      </p:pic>
      <p:pic>
        <p:nvPicPr>
          <p:cNvPr id="21" name="Picture 20" descr="twitter-bird-light-b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097" y="6290489"/>
            <a:ext cx="274971" cy="274971"/>
          </a:xfrm>
          <a:prstGeom prst="rect">
            <a:avLst/>
          </a:prstGeom>
        </p:spPr>
      </p:pic>
      <p:pic>
        <p:nvPicPr>
          <p:cNvPr id="22" name="Picture 21" descr="world-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3917" y="6347057"/>
            <a:ext cx="168411" cy="168411"/>
          </a:xfrm>
          <a:prstGeom prst="rect">
            <a:avLst/>
          </a:prstGeom>
        </p:spPr>
      </p:pic>
      <p:sp>
        <p:nvSpPr>
          <p:cNvPr id="23" name="TextBox 22"/>
          <p:cNvSpPr txBox="1"/>
          <p:nvPr/>
        </p:nvSpPr>
        <p:spPr>
          <a:xfrm>
            <a:off x="6587664" y="6303137"/>
            <a:ext cx="1018672"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24" name="TextBox 23"/>
          <p:cNvSpPr txBox="1"/>
          <p:nvPr/>
        </p:nvSpPr>
        <p:spPr>
          <a:xfrm>
            <a:off x="7725679" y="6294722"/>
            <a:ext cx="1099148"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10" name="TextBox 9"/>
          <p:cNvSpPr txBox="1"/>
          <p:nvPr/>
        </p:nvSpPr>
        <p:spPr>
          <a:xfrm>
            <a:off x="259746" y="944213"/>
            <a:ext cx="8478341" cy="3693319"/>
          </a:xfrm>
          <a:prstGeom prst="rect">
            <a:avLst/>
          </a:prstGeom>
          <a:noFill/>
        </p:spPr>
        <p:txBody>
          <a:bodyPr wrap="square" rtlCol="0">
            <a:spAutoFit/>
          </a:bodyPr>
          <a:lstStyle/>
          <a:p>
            <a:pPr marL="742950" lvl="1" indent="-285750">
              <a:buFont typeface="Arial" panose="020B0604020202020204" pitchFamily="34" charset="0"/>
              <a:buChar char="•"/>
            </a:pPr>
            <a:r>
              <a:rPr lang="en-US" dirty="0">
                <a:solidFill>
                  <a:schemeClr val="bg1"/>
                </a:solidFill>
              </a:rPr>
              <a:t>Does the course description on the syllabus match the course description in the current bulletin?</a:t>
            </a:r>
          </a:p>
          <a:p>
            <a:pPr marL="742950" lvl="1" indent="-285750">
              <a:buFont typeface="Arial" panose="020B0604020202020204" pitchFamily="34" charset="0"/>
              <a:buChar char="•"/>
            </a:pP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Are there Program Learning Outcomes (PLOs) listed on the syllabus?</a:t>
            </a:r>
          </a:p>
          <a:p>
            <a:pPr marL="742950" lvl="1" indent="-285750">
              <a:buFont typeface="Arial" panose="020B0604020202020204" pitchFamily="34" charset="0"/>
              <a:buChar char="•"/>
            </a:pP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Is this course a part of an academic program and if so, does the course appear on the program’s curriculum map in </a:t>
            </a:r>
            <a:r>
              <a:rPr lang="en-US" dirty="0" err="1">
                <a:solidFill>
                  <a:schemeClr val="bg1"/>
                </a:solidFill>
              </a:rPr>
              <a:t>Taskstream</a:t>
            </a:r>
            <a:r>
              <a:rPr lang="en-US" dirty="0">
                <a:solidFill>
                  <a:schemeClr val="bg1"/>
                </a:solidFill>
              </a:rPr>
              <a:t>?</a:t>
            </a:r>
          </a:p>
          <a:p>
            <a:pPr marL="742950" lvl="1" indent="-285750">
              <a:buFont typeface="Arial" panose="020B0604020202020204" pitchFamily="34" charset="0"/>
              <a:buChar char="•"/>
            </a:pP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Do the PLOs listed on the syllabus match the markings on the map in </a:t>
            </a:r>
            <a:r>
              <a:rPr lang="en-US" dirty="0" err="1">
                <a:solidFill>
                  <a:schemeClr val="bg1"/>
                </a:solidFill>
              </a:rPr>
              <a:t>Taskstream</a:t>
            </a:r>
            <a:r>
              <a:rPr lang="en-US" dirty="0">
                <a:solidFill>
                  <a:schemeClr val="bg1"/>
                </a:solidFill>
              </a:rPr>
              <a:t>?</a:t>
            </a:r>
          </a:p>
          <a:p>
            <a:pPr marL="742950" lvl="1" indent="-285750">
              <a:buFont typeface="Arial" panose="020B0604020202020204" pitchFamily="34" charset="0"/>
              <a:buChar char="•"/>
            </a:pP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Additionally, if the course is a General Education course:</a:t>
            </a:r>
          </a:p>
          <a:p>
            <a:pPr marL="1200150" lvl="2" indent="-285750">
              <a:buFont typeface="Arial" panose="020B0604020202020204" pitchFamily="34" charset="0"/>
              <a:buChar char="•"/>
            </a:pPr>
            <a:r>
              <a:rPr lang="en-US" dirty="0">
                <a:solidFill>
                  <a:schemeClr val="bg1"/>
                </a:solidFill>
              </a:rPr>
              <a:t>Is/Are the Gen Ed Goal and Outcome/s listed?</a:t>
            </a:r>
          </a:p>
        </p:txBody>
      </p:sp>
      <p:sp>
        <p:nvSpPr>
          <p:cNvPr id="11" name="Rectangle 10"/>
          <p:cNvSpPr/>
          <p:nvPr/>
        </p:nvSpPr>
        <p:spPr>
          <a:xfrm>
            <a:off x="259746" y="297882"/>
            <a:ext cx="7051930" cy="646331"/>
          </a:xfrm>
          <a:prstGeom prst="rect">
            <a:avLst/>
          </a:prstGeom>
        </p:spPr>
        <p:txBody>
          <a:bodyPr wrap="none">
            <a:spAutoFit/>
          </a:bodyPr>
          <a:lstStyle/>
          <a:p>
            <a:pPr lvl="0"/>
            <a:r>
              <a:rPr lang="en-US" sz="3600" dirty="0">
                <a:solidFill>
                  <a:srgbClr val="FFFFFF"/>
                </a:solidFill>
                <a:latin typeface="Georgia"/>
                <a:cs typeface="Georgia"/>
              </a:rPr>
              <a:t>Syllabi Review Guiding Questions</a:t>
            </a:r>
            <a:endParaRPr lang="en-US" dirty="0">
              <a:solidFill>
                <a:srgbClr val="FFFFFF"/>
              </a:solidFill>
              <a:latin typeface="Arial"/>
              <a:cs typeface="Arial"/>
            </a:endParaRPr>
          </a:p>
        </p:txBody>
      </p:sp>
      <p:pic>
        <p:nvPicPr>
          <p:cNvPr id="2" name="Picture 1" descr="UnivLogo_Horiz_2C_Dar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746" y="6112302"/>
            <a:ext cx="2329965" cy="625761"/>
          </a:xfrm>
          <a:prstGeom prst="rect">
            <a:avLst/>
          </a:prstGeom>
        </p:spPr>
      </p:pic>
    </p:spTree>
    <p:extLst>
      <p:ext uri="{BB962C8B-B14F-4D97-AF65-F5344CB8AC3E}">
        <p14:creationId xmlns:p14="http://schemas.microsoft.com/office/powerpoint/2010/main" val="3645509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a:off x="259746" y="5979715"/>
            <a:ext cx="847834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614231" y="6297089"/>
            <a:ext cx="787502" cy="230832"/>
          </a:xfrm>
          <a:prstGeom prst="rect">
            <a:avLst/>
          </a:prstGeom>
          <a:noFill/>
        </p:spPr>
        <p:txBody>
          <a:bodyPr wrap="none" rtlCol="0">
            <a:spAutoFit/>
          </a:bodyPr>
          <a:lstStyle/>
          <a:p>
            <a:r>
              <a:rPr lang="en-US" sz="900" b="1" dirty="0" err="1">
                <a:solidFill>
                  <a:srgbClr val="FFFFFF"/>
                </a:solidFill>
                <a:latin typeface="Arial"/>
                <a:cs typeface="Arial"/>
              </a:rPr>
              <a:t>AState.edu</a:t>
            </a:r>
            <a:endParaRPr lang="en-US" sz="900" b="1" dirty="0">
              <a:solidFill>
                <a:srgbClr val="FFFFFF"/>
              </a:solidFill>
              <a:latin typeface="Arial"/>
              <a:cs typeface="Arial"/>
            </a:endParaRPr>
          </a:p>
        </p:txBody>
      </p:sp>
      <p:pic>
        <p:nvPicPr>
          <p:cNvPr id="20" name="Picture 19" descr="FB-f-Logo__blue_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350" y="6350205"/>
            <a:ext cx="165326" cy="165326"/>
          </a:xfrm>
          <a:prstGeom prst="rect">
            <a:avLst/>
          </a:prstGeom>
        </p:spPr>
      </p:pic>
      <p:pic>
        <p:nvPicPr>
          <p:cNvPr id="21" name="Picture 20" descr="twitter-bird-light-b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097" y="6290489"/>
            <a:ext cx="274971" cy="274971"/>
          </a:xfrm>
          <a:prstGeom prst="rect">
            <a:avLst/>
          </a:prstGeom>
        </p:spPr>
      </p:pic>
      <p:pic>
        <p:nvPicPr>
          <p:cNvPr id="22" name="Picture 21" descr="world-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3917" y="6347057"/>
            <a:ext cx="168411" cy="168411"/>
          </a:xfrm>
          <a:prstGeom prst="rect">
            <a:avLst/>
          </a:prstGeom>
        </p:spPr>
      </p:pic>
      <p:sp>
        <p:nvSpPr>
          <p:cNvPr id="23" name="TextBox 22"/>
          <p:cNvSpPr txBox="1"/>
          <p:nvPr/>
        </p:nvSpPr>
        <p:spPr>
          <a:xfrm>
            <a:off x="6587664" y="6303137"/>
            <a:ext cx="1018672"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24" name="TextBox 23"/>
          <p:cNvSpPr txBox="1"/>
          <p:nvPr/>
        </p:nvSpPr>
        <p:spPr>
          <a:xfrm>
            <a:off x="7725679" y="6294722"/>
            <a:ext cx="1099148"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11" name="Rectangle 10"/>
          <p:cNvSpPr/>
          <p:nvPr/>
        </p:nvSpPr>
        <p:spPr>
          <a:xfrm>
            <a:off x="259746" y="297882"/>
            <a:ext cx="4224233" cy="646331"/>
          </a:xfrm>
          <a:prstGeom prst="rect">
            <a:avLst/>
          </a:prstGeom>
        </p:spPr>
        <p:txBody>
          <a:bodyPr wrap="none">
            <a:spAutoFit/>
          </a:bodyPr>
          <a:lstStyle/>
          <a:p>
            <a:pPr lvl="0"/>
            <a:r>
              <a:rPr lang="en-US" sz="3600" dirty="0">
                <a:solidFill>
                  <a:srgbClr val="FFFFFF"/>
                </a:solidFill>
                <a:latin typeface="Georgia"/>
                <a:cs typeface="Georgia"/>
              </a:rPr>
              <a:t>Syllabi Review Data</a:t>
            </a:r>
            <a:endParaRPr lang="en-US" dirty="0">
              <a:solidFill>
                <a:srgbClr val="FFFFFF"/>
              </a:solidFill>
              <a:latin typeface="Arial"/>
              <a:cs typeface="Arial"/>
            </a:endParaRPr>
          </a:p>
        </p:txBody>
      </p:sp>
      <p:pic>
        <p:nvPicPr>
          <p:cNvPr id="2" name="Picture 1" descr="UnivLogo_Horiz_2C_Dar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746" y="6112302"/>
            <a:ext cx="2329965" cy="625761"/>
          </a:xfrm>
          <a:prstGeom prst="rect">
            <a:avLst/>
          </a:prstGeom>
        </p:spPr>
      </p:pic>
      <p:graphicFrame>
        <p:nvGraphicFramePr>
          <p:cNvPr id="8" name="Table 7">
            <a:extLst>
              <a:ext uri="{FF2B5EF4-FFF2-40B4-BE49-F238E27FC236}">
                <a16:creationId xmlns:a16="http://schemas.microsoft.com/office/drawing/2014/main" id="{ACDFA696-6D62-724D-B08E-BF2E123B965C}"/>
              </a:ext>
            </a:extLst>
          </p:cNvPr>
          <p:cNvGraphicFramePr>
            <a:graphicFrameLocks noGrp="1"/>
          </p:cNvGraphicFramePr>
          <p:nvPr>
            <p:extLst>
              <p:ext uri="{D42A27DB-BD31-4B8C-83A1-F6EECF244321}">
                <p14:modId xmlns:p14="http://schemas.microsoft.com/office/powerpoint/2010/main" val="2555615283"/>
              </p:ext>
            </p:extLst>
          </p:nvPr>
        </p:nvGraphicFramePr>
        <p:xfrm>
          <a:off x="441461" y="1316626"/>
          <a:ext cx="3860801" cy="4292600"/>
        </p:xfrm>
        <a:graphic>
          <a:graphicData uri="http://schemas.openxmlformats.org/drawingml/2006/table">
            <a:tbl>
              <a:tblPr>
                <a:tableStyleId>{5C22544A-7EE6-4342-B048-85BDC9FD1C3A}</a:tableStyleId>
              </a:tblPr>
              <a:tblGrid>
                <a:gridCol w="2510471">
                  <a:extLst>
                    <a:ext uri="{9D8B030D-6E8A-4147-A177-3AD203B41FA5}">
                      <a16:colId xmlns:a16="http://schemas.microsoft.com/office/drawing/2014/main" val="3240226757"/>
                    </a:ext>
                  </a:extLst>
                </a:gridCol>
                <a:gridCol w="675165">
                  <a:extLst>
                    <a:ext uri="{9D8B030D-6E8A-4147-A177-3AD203B41FA5}">
                      <a16:colId xmlns:a16="http://schemas.microsoft.com/office/drawing/2014/main" val="2739865654"/>
                    </a:ext>
                  </a:extLst>
                </a:gridCol>
                <a:gridCol w="675165">
                  <a:extLst>
                    <a:ext uri="{9D8B030D-6E8A-4147-A177-3AD203B41FA5}">
                      <a16:colId xmlns:a16="http://schemas.microsoft.com/office/drawing/2014/main" val="1616651007"/>
                    </a:ext>
                  </a:extLst>
                </a:gridCol>
              </a:tblGrid>
              <a:tr h="190500">
                <a:tc>
                  <a:txBody>
                    <a:bodyPr/>
                    <a:lstStyle/>
                    <a:p>
                      <a:pPr algn="l" fontAlgn="b"/>
                      <a:r>
                        <a:rPr lang="en-US" sz="1100" u="none" strike="noStrike">
                          <a:effectLst/>
                        </a:rPr>
                        <a:t>Analysis Item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Count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Percent</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56693179"/>
                  </a:ext>
                </a:extLst>
              </a:tr>
              <a:tr h="190500">
                <a:tc>
                  <a:txBody>
                    <a:bodyPr/>
                    <a:lstStyle/>
                    <a:p>
                      <a:pPr algn="l" fontAlgn="b"/>
                      <a:r>
                        <a:rPr lang="en-US" sz="1100" u="none" strike="noStrike">
                          <a:effectLst/>
                        </a:rPr>
                        <a:t>The correct syllabi were submitted.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84%</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4391119"/>
                  </a:ext>
                </a:extLst>
              </a:tr>
              <a:tr h="190500">
                <a:tc>
                  <a:txBody>
                    <a:bodyPr/>
                    <a:lstStyle/>
                    <a:p>
                      <a:pPr algn="l" fontAlgn="b"/>
                      <a:r>
                        <a:rPr lang="en-US" sz="1100" u="none" strike="noStrike">
                          <a:effectLst/>
                        </a:rPr>
                        <a:t>The syllabi were incorrect or missing.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7594727"/>
                  </a:ext>
                </a:extLst>
              </a:tr>
              <a:tr h="190500">
                <a:tc>
                  <a:txBody>
                    <a:bodyPr/>
                    <a:lstStyle/>
                    <a:p>
                      <a:pPr algn="l" fontAlgn="b"/>
                      <a:r>
                        <a:rPr lang="en-US" sz="1100" u="none" strike="noStrike">
                          <a:effectLst/>
                        </a:rPr>
                        <a:t>Total Reviewed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20803373"/>
                  </a:ext>
                </a:extLst>
              </a:tr>
              <a:tr h="190500">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56853554"/>
                  </a:ext>
                </a:extLst>
              </a:tr>
              <a:tr h="190500">
                <a:tc>
                  <a:txBody>
                    <a:bodyPr/>
                    <a:lstStyle/>
                    <a:p>
                      <a:pPr algn="l" fontAlgn="b"/>
                      <a:r>
                        <a:rPr lang="en-US" sz="1100" u="none" strike="noStrike">
                          <a:effectLst/>
                        </a:rPr>
                        <a:t>The course description was correct.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48%</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08412206"/>
                  </a:ext>
                </a:extLst>
              </a:tr>
              <a:tr h="190500">
                <a:tc>
                  <a:txBody>
                    <a:bodyPr/>
                    <a:lstStyle/>
                    <a:p>
                      <a:pPr algn="l" fontAlgn="b"/>
                      <a:r>
                        <a:rPr lang="en-US" sz="1100" u="none" strike="noStrike">
                          <a:effectLst/>
                        </a:rPr>
                        <a:t>The course description was incorrect.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98149981"/>
                  </a:ext>
                </a:extLst>
              </a:tr>
              <a:tr h="190500">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50604692"/>
                  </a:ext>
                </a:extLst>
              </a:tr>
              <a:tr h="190500">
                <a:tc>
                  <a:txBody>
                    <a:bodyPr/>
                    <a:lstStyle/>
                    <a:p>
                      <a:pPr algn="l" fontAlgn="b"/>
                      <a:r>
                        <a:rPr lang="en-US" sz="1100" u="none" strike="noStrike">
                          <a:effectLst/>
                        </a:rPr>
                        <a:t>Number of Service Courses*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73958432"/>
                  </a:ext>
                </a:extLst>
              </a:tr>
              <a:tr h="190500">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43752500"/>
                  </a:ext>
                </a:extLst>
              </a:tr>
              <a:tr h="190500">
                <a:tc>
                  <a:txBody>
                    <a:bodyPr/>
                    <a:lstStyle/>
                    <a:p>
                      <a:pPr algn="l" fontAlgn="b"/>
                      <a:r>
                        <a:rPr lang="en-US" sz="1100" u="none" strike="noStrike">
                          <a:effectLst/>
                        </a:rPr>
                        <a:t>PLO's were listed.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71%</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49389073"/>
                  </a:ext>
                </a:extLst>
              </a:tr>
              <a:tr h="190500">
                <a:tc>
                  <a:txBody>
                    <a:bodyPr/>
                    <a:lstStyle/>
                    <a:p>
                      <a:pPr algn="l" fontAlgn="b"/>
                      <a:r>
                        <a:rPr lang="en-US" sz="1100" u="none" strike="noStrike">
                          <a:effectLst/>
                        </a:rPr>
                        <a:t>PLO's were not listed.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79199772"/>
                  </a:ext>
                </a:extLst>
              </a:tr>
              <a:tr h="190500">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21970574"/>
                  </a:ext>
                </a:extLst>
              </a:tr>
              <a:tr h="406400">
                <a:tc>
                  <a:txBody>
                    <a:bodyPr/>
                    <a:lstStyle/>
                    <a:p>
                      <a:pPr algn="l" fontAlgn="b"/>
                      <a:r>
                        <a:rPr lang="en-US" sz="1100" u="none" strike="noStrike">
                          <a:effectLst/>
                        </a:rPr>
                        <a:t>The program has a completed curriculum map in taskstream.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65901545"/>
                  </a:ext>
                </a:extLst>
              </a:tr>
              <a:tr h="406400">
                <a:tc>
                  <a:txBody>
                    <a:bodyPr/>
                    <a:lstStyle/>
                    <a:p>
                      <a:pPr algn="l" fontAlgn="b"/>
                      <a:r>
                        <a:rPr lang="en-US" sz="1100" u="none" strike="noStrike">
                          <a:effectLst/>
                        </a:rPr>
                        <a:t>The program did not have a completed curriculum map in taskstream.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31%</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93566542"/>
                  </a:ext>
                </a:extLst>
              </a:tr>
              <a:tr h="190500">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43619338"/>
                  </a:ext>
                </a:extLst>
              </a:tr>
              <a:tr h="406400">
                <a:tc>
                  <a:txBody>
                    <a:bodyPr/>
                    <a:lstStyle/>
                    <a:p>
                      <a:pPr algn="l" fontAlgn="b"/>
                      <a:r>
                        <a:rPr lang="en-US" sz="1100" u="none" strike="noStrike">
                          <a:effectLst/>
                        </a:rPr>
                        <a:t>The PLO's matched the completed curriculum map in taskstream.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1357742"/>
                  </a:ext>
                </a:extLst>
              </a:tr>
              <a:tr h="406400">
                <a:tc>
                  <a:txBody>
                    <a:bodyPr/>
                    <a:lstStyle/>
                    <a:p>
                      <a:pPr algn="l" fontAlgn="b"/>
                      <a:r>
                        <a:rPr lang="en-US" sz="1100" u="none" strike="noStrike">
                          <a:effectLst/>
                        </a:rPr>
                        <a:t>The PLO's did not matched the completed curriculum map in taskstream.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78%</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22487015"/>
                  </a:ext>
                </a:extLst>
              </a:tr>
            </a:tbl>
          </a:graphicData>
        </a:graphic>
      </p:graphicFrame>
      <p:sp>
        <p:nvSpPr>
          <p:cNvPr id="9" name="TextBox 8">
            <a:extLst>
              <a:ext uri="{FF2B5EF4-FFF2-40B4-BE49-F238E27FC236}">
                <a16:creationId xmlns:a16="http://schemas.microsoft.com/office/drawing/2014/main" id="{7591CF53-A2FE-FD41-B801-1EB388EB65D7}"/>
              </a:ext>
            </a:extLst>
          </p:cNvPr>
          <p:cNvSpPr txBox="1"/>
          <p:nvPr/>
        </p:nvSpPr>
        <p:spPr>
          <a:xfrm>
            <a:off x="259746" y="892133"/>
            <a:ext cx="1561133" cy="369332"/>
          </a:xfrm>
          <a:prstGeom prst="rect">
            <a:avLst/>
          </a:prstGeom>
          <a:noFill/>
        </p:spPr>
        <p:txBody>
          <a:bodyPr wrap="none" rtlCol="0">
            <a:spAutoFit/>
          </a:bodyPr>
          <a:lstStyle/>
          <a:p>
            <a:r>
              <a:rPr lang="en-US" dirty="0">
                <a:solidFill>
                  <a:schemeClr val="bg1"/>
                </a:solidFill>
              </a:rPr>
              <a:t>Department 1:</a:t>
            </a:r>
          </a:p>
        </p:txBody>
      </p:sp>
      <p:graphicFrame>
        <p:nvGraphicFramePr>
          <p:cNvPr id="14" name="Table 13">
            <a:extLst>
              <a:ext uri="{FF2B5EF4-FFF2-40B4-BE49-F238E27FC236}">
                <a16:creationId xmlns:a16="http://schemas.microsoft.com/office/drawing/2014/main" id="{009D9A34-12BB-EA42-8F78-FC2D3504A540}"/>
              </a:ext>
            </a:extLst>
          </p:cNvPr>
          <p:cNvGraphicFramePr>
            <a:graphicFrameLocks noGrp="1"/>
          </p:cNvGraphicFramePr>
          <p:nvPr>
            <p:extLst>
              <p:ext uri="{D42A27DB-BD31-4B8C-83A1-F6EECF244321}">
                <p14:modId xmlns:p14="http://schemas.microsoft.com/office/powerpoint/2010/main" val="2493714008"/>
              </p:ext>
            </p:extLst>
          </p:nvPr>
        </p:nvGraphicFramePr>
        <p:xfrm>
          <a:off x="4841740" y="1316626"/>
          <a:ext cx="3835400" cy="4292600"/>
        </p:xfrm>
        <a:graphic>
          <a:graphicData uri="http://schemas.openxmlformats.org/drawingml/2006/table">
            <a:tbl>
              <a:tblPr>
                <a:tableStyleId>{5C22544A-7EE6-4342-B048-85BDC9FD1C3A}</a:tableStyleId>
              </a:tblPr>
              <a:tblGrid>
                <a:gridCol w="2485086">
                  <a:extLst>
                    <a:ext uri="{9D8B030D-6E8A-4147-A177-3AD203B41FA5}">
                      <a16:colId xmlns:a16="http://schemas.microsoft.com/office/drawing/2014/main" val="3099448761"/>
                    </a:ext>
                  </a:extLst>
                </a:gridCol>
                <a:gridCol w="675157">
                  <a:extLst>
                    <a:ext uri="{9D8B030D-6E8A-4147-A177-3AD203B41FA5}">
                      <a16:colId xmlns:a16="http://schemas.microsoft.com/office/drawing/2014/main" val="1639685760"/>
                    </a:ext>
                  </a:extLst>
                </a:gridCol>
                <a:gridCol w="675157">
                  <a:extLst>
                    <a:ext uri="{9D8B030D-6E8A-4147-A177-3AD203B41FA5}">
                      <a16:colId xmlns:a16="http://schemas.microsoft.com/office/drawing/2014/main" val="2913640216"/>
                    </a:ext>
                  </a:extLst>
                </a:gridCol>
              </a:tblGrid>
              <a:tr h="190500">
                <a:tc>
                  <a:txBody>
                    <a:bodyPr/>
                    <a:lstStyle/>
                    <a:p>
                      <a:pPr algn="l" fontAlgn="b"/>
                      <a:r>
                        <a:rPr lang="en-US" sz="1100" u="none" strike="noStrike">
                          <a:effectLst/>
                        </a:rPr>
                        <a:t>Analysis Item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Count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Percent</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97995334"/>
                  </a:ext>
                </a:extLst>
              </a:tr>
              <a:tr h="190500">
                <a:tc>
                  <a:txBody>
                    <a:bodyPr/>
                    <a:lstStyle/>
                    <a:p>
                      <a:pPr algn="l" fontAlgn="b"/>
                      <a:r>
                        <a:rPr lang="en-US" sz="1100" u="none" strike="noStrike">
                          <a:effectLst/>
                        </a:rPr>
                        <a:t>The correct syllabi were submitted.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58369823"/>
                  </a:ext>
                </a:extLst>
              </a:tr>
              <a:tr h="190500">
                <a:tc>
                  <a:txBody>
                    <a:bodyPr/>
                    <a:lstStyle/>
                    <a:p>
                      <a:pPr algn="l" fontAlgn="b"/>
                      <a:r>
                        <a:rPr lang="en-US" sz="1100" u="none" strike="noStrike">
                          <a:effectLst/>
                        </a:rPr>
                        <a:t>The syllabi were incorrect or missing.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63515633"/>
                  </a:ext>
                </a:extLst>
              </a:tr>
              <a:tr h="190500">
                <a:tc>
                  <a:txBody>
                    <a:bodyPr/>
                    <a:lstStyle/>
                    <a:p>
                      <a:pPr algn="l" fontAlgn="b"/>
                      <a:r>
                        <a:rPr lang="en-US" sz="1100" u="none" strike="noStrike">
                          <a:effectLst/>
                        </a:rPr>
                        <a:t>Total Reviewed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98445765"/>
                  </a:ext>
                </a:extLst>
              </a:tr>
              <a:tr h="190500">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50044263"/>
                  </a:ext>
                </a:extLst>
              </a:tr>
              <a:tr h="190500">
                <a:tc>
                  <a:txBody>
                    <a:bodyPr/>
                    <a:lstStyle/>
                    <a:p>
                      <a:pPr algn="l" fontAlgn="b"/>
                      <a:r>
                        <a:rPr lang="en-US" sz="1100" u="none" strike="noStrike">
                          <a:effectLst/>
                        </a:rPr>
                        <a:t>The course description was correct.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21201815"/>
                  </a:ext>
                </a:extLst>
              </a:tr>
              <a:tr h="190500">
                <a:tc>
                  <a:txBody>
                    <a:bodyPr/>
                    <a:lstStyle/>
                    <a:p>
                      <a:pPr algn="l" fontAlgn="b"/>
                      <a:r>
                        <a:rPr lang="en-US" sz="1100" u="none" strike="noStrike">
                          <a:effectLst/>
                        </a:rPr>
                        <a:t>The course description was incorrect.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21143131"/>
                  </a:ext>
                </a:extLst>
              </a:tr>
              <a:tr h="190500">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57444514"/>
                  </a:ext>
                </a:extLst>
              </a:tr>
              <a:tr h="190500">
                <a:tc>
                  <a:txBody>
                    <a:bodyPr/>
                    <a:lstStyle/>
                    <a:p>
                      <a:pPr algn="l" fontAlgn="b"/>
                      <a:r>
                        <a:rPr lang="en-US" sz="1100" u="none" strike="noStrike">
                          <a:effectLst/>
                        </a:rPr>
                        <a:t>Number of Service Courses*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44168218"/>
                  </a:ext>
                </a:extLst>
              </a:tr>
              <a:tr h="190500">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73763988"/>
                  </a:ext>
                </a:extLst>
              </a:tr>
              <a:tr h="190500">
                <a:tc>
                  <a:txBody>
                    <a:bodyPr/>
                    <a:lstStyle/>
                    <a:p>
                      <a:pPr algn="l" fontAlgn="b"/>
                      <a:r>
                        <a:rPr lang="en-US" sz="1100" u="none" strike="noStrike">
                          <a:effectLst/>
                        </a:rPr>
                        <a:t>PLO's were listed.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51147256"/>
                  </a:ext>
                </a:extLst>
              </a:tr>
              <a:tr h="190500">
                <a:tc>
                  <a:txBody>
                    <a:bodyPr/>
                    <a:lstStyle/>
                    <a:p>
                      <a:pPr algn="l" fontAlgn="b"/>
                      <a:r>
                        <a:rPr lang="en-US" sz="1100" u="none" strike="noStrike">
                          <a:effectLst/>
                        </a:rPr>
                        <a:t>PLO's were not listed.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37916872"/>
                  </a:ext>
                </a:extLst>
              </a:tr>
              <a:tr h="190500">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11520213"/>
                  </a:ext>
                </a:extLst>
              </a:tr>
              <a:tr h="406400">
                <a:tc>
                  <a:txBody>
                    <a:bodyPr/>
                    <a:lstStyle/>
                    <a:p>
                      <a:pPr algn="l" fontAlgn="b"/>
                      <a:r>
                        <a:rPr lang="en-US" sz="1100" u="none" strike="noStrike">
                          <a:effectLst/>
                        </a:rPr>
                        <a:t>The program has a completed curriculum map in taskstream.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98779897"/>
                  </a:ext>
                </a:extLst>
              </a:tr>
              <a:tr h="406400">
                <a:tc>
                  <a:txBody>
                    <a:bodyPr/>
                    <a:lstStyle/>
                    <a:p>
                      <a:pPr algn="l" fontAlgn="b"/>
                      <a:r>
                        <a:rPr lang="en-US" sz="1100" u="none" strike="noStrike">
                          <a:effectLst/>
                        </a:rPr>
                        <a:t>The program did not have a completed curriculum map in taskstream.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591232"/>
                  </a:ext>
                </a:extLst>
              </a:tr>
              <a:tr h="190500">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73505885"/>
                  </a:ext>
                </a:extLst>
              </a:tr>
              <a:tr h="406400">
                <a:tc>
                  <a:txBody>
                    <a:bodyPr/>
                    <a:lstStyle/>
                    <a:p>
                      <a:pPr algn="l" fontAlgn="b"/>
                      <a:r>
                        <a:rPr lang="en-US" sz="1100" u="none" strike="noStrike">
                          <a:effectLst/>
                        </a:rPr>
                        <a:t>The PLO's matched the completed curriculum map in taskstream.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3364964"/>
                  </a:ext>
                </a:extLst>
              </a:tr>
              <a:tr h="406400">
                <a:tc>
                  <a:txBody>
                    <a:bodyPr/>
                    <a:lstStyle/>
                    <a:p>
                      <a:pPr algn="l" fontAlgn="b"/>
                      <a:r>
                        <a:rPr lang="en-US" sz="1100" u="none" strike="noStrike">
                          <a:effectLst/>
                        </a:rPr>
                        <a:t>The PLO's did not matched the completed curriculum map in taskstream.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24%</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34205593"/>
                  </a:ext>
                </a:extLst>
              </a:tr>
            </a:tbl>
          </a:graphicData>
        </a:graphic>
      </p:graphicFrame>
      <p:sp>
        <p:nvSpPr>
          <p:cNvPr id="25" name="TextBox 24">
            <a:extLst>
              <a:ext uri="{FF2B5EF4-FFF2-40B4-BE49-F238E27FC236}">
                <a16:creationId xmlns:a16="http://schemas.microsoft.com/office/drawing/2014/main" id="{D7E1B71C-A82B-CA48-9A3A-C720336DAEEA}"/>
              </a:ext>
            </a:extLst>
          </p:cNvPr>
          <p:cNvSpPr txBox="1"/>
          <p:nvPr/>
        </p:nvSpPr>
        <p:spPr>
          <a:xfrm>
            <a:off x="4703350" y="892133"/>
            <a:ext cx="1561133" cy="369332"/>
          </a:xfrm>
          <a:prstGeom prst="rect">
            <a:avLst/>
          </a:prstGeom>
          <a:noFill/>
        </p:spPr>
        <p:txBody>
          <a:bodyPr wrap="none" rtlCol="0">
            <a:spAutoFit/>
          </a:bodyPr>
          <a:lstStyle/>
          <a:p>
            <a:r>
              <a:rPr lang="en-US" dirty="0">
                <a:solidFill>
                  <a:schemeClr val="bg1"/>
                </a:solidFill>
              </a:rPr>
              <a:t>Department 2:</a:t>
            </a:r>
          </a:p>
        </p:txBody>
      </p:sp>
    </p:spTree>
    <p:extLst>
      <p:ext uri="{BB962C8B-B14F-4D97-AF65-F5344CB8AC3E}">
        <p14:creationId xmlns:p14="http://schemas.microsoft.com/office/powerpoint/2010/main" val="3446066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a:off x="259746" y="5979715"/>
            <a:ext cx="847834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614231" y="6297089"/>
            <a:ext cx="787502" cy="230832"/>
          </a:xfrm>
          <a:prstGeom prst="rect">
            <a:avLst/>
          </a:prstGeom>
          <a:noFill/>
        </p:spPr>
        <p:txBody>
          <a:bodyPr wrap="none" rtlCol="0">
            <a:spAutoFit/>
          </a:bodyPr>
          <a:lstStyle/>
          <a:p>
            <a:r>
              <a:rPr lang="en-US" sz="900" b="1" dirty="0" err="1">
                <a:solidFill>
                  <a:srgbClr val="FFFFFF"/>
                </a:solidFill>
                <a:latin typeface="Arial"/>
                <a:cs typeface="Arial"/>
              </a:rPr>
              <a:t>AState.edu</a:t>
            </a:r>
            <a:endParaRPr lang="en-US" sz="900" b="1" dirty="0">
              <a:solidFill>
                <a:srgbClr val="FFFFFF"/>
              </a:solidFill>
              <a:latin typeface="Arial"/>
              <a:cs typeface="Arial"/>
            </a:endParaRPr>
          </a:p>
        </p:txBody>
      </p:sp>
      <p:pic>
        <p:nvPicPr>
          <p:cNvPr id="20" name="Picture 19" descr="FB-f-Logo__blue_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350" y="6350205"/>
            <a:ext cx="165326" cy="165326"/>
          </a:xfrm>
          <a:prstGeom prst="rect">
            <a:avLst/>
          </a:prstGeom>
        </p:spPr>
      </p:pic>
      <p:pic>
        <p:nvPicPr>
          <p:cNvPr id="21" name="Picture 20" descr="twitter-bird-light-b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097" y="6290489"/>
            <a:ext cx="274971" cy="274971"/>
          </a:xfrm>
          <a:prstGeom prst="rect">
            <a:avLst/>
          </a:prstGeom>
        </p:spPr>
      </p:pic>
      <p:pic>
        <p:nvPicPr>
          <p:cNvPr id="22" name="Picture 21" descr="world-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3917" y="6347057"/>
            <a:ext cx="168411" cy="168411"/>
          </a:xfrm>
          <a:prstGeom prst="rect">
            <a:avLst/>
          </a:prstGeom>
        </p:spPr>
      </p:pic>
      <p:sp>
        <p:nvSpPr>
          <p:cNvPr id="23" name="TextBox 22"/>
          <p:cNvSpPr txBox="1"/>
          <p:nvPr/>
        </p:nvSpPr>
        <p:spPr>
          <a:xfrm>
            <a:off x="6587664" y="6303137"/>
            <a:ext cx="1018672"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24" name="TextBox 23"/>
          <p:cNvSpPr txBox="1"/>
          <p:nvPr/>
        </p:nvSpPr>
        <p:spPr>
          <a:xfrm>
            <a:off x="7725679" y="6294722"/>
            <a:ext cx="1099148"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11" name="Rectangle 10"/>
          <p:cNvSpPr/>
          <p:nvPr/>
        </p:nvSpPr>
        <p:spPr>
          <a:xfrm>
            <a:off x="259746" y="297882"/>
            <a:ext cx="8478340" cy="461665"/>
          </a:xfrm>
          <a:prstGeom prst="rect">
            <a:avLst/>
          </a:prstGeom>
        </p:spPr>
        <p:txBody>
          <a:bodyPr wrap="square">
            <a:spAutoFit/>
          </a:bodyPr>
          <a:lstStyle/>
          <a:p>
            <a:pPr lvl="0"/>
            <a:r>
              <a:rPr lang="en-US" sz="2400" dirty="0">
                <a:solidFill>
                  <a:srgbClr val="FFFFFF"/>
                </a:solidFill>
                <a:latin typeface="Georgia"/>
                <a:cs typeface="Georgia"/>
              </a:rPr>
              <a:t>Examples of Curriculum Map Communication in Syllabi</a:t>
            </a:r>
            <a:endParaRPr lang="en-US" sz="2400" dirty="0">
              <a:solidFill>
                <a:srgbClr val="FFFFFF"/>
              </a:solidFill>
              <a:latin typeface="Arial"/>
              <a:cs typeface="Arial"/>
            </a:endParaRPr>
          </a:p>
        </p:txBody>
      </p:sp>
      <p:pic>
        <p:nvPicPr>
          <p:cNvPr id="2" name="Picture 1" descr="UnivLogo_Horiz_2C_Dar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746" y="6112302"/>
            <a:ext cx="2329965" cy="625761"/>
          </a:xfrm>
          <a:prstGeom prst="rect">
            <a:avLst/>
          </a:prstGeom>
        </p:spPr>
      </p:pic>
      <p:sp>
        <p:nvSpPr>
          <p:cNvPr id="16" name="TextBox 15">
            <a:extLst>
              <a:ext uri="{FF2B5EF4-FFF2-40B4-BE49-F238E27FC236}">
                <a16:creationId xmlns:a16="http://schemas.microsoft.com/office/drawing/2014/main" id="{DFC72888-E0B5-DF49-A598-8026612A1D2F}"/>
              </a:ext>
            </a:extLst>
          </p:cNvPr>
          <p:cNvSpPr txBox="1"/>
          <p:nvPr/>
        </p:nvSpPr>
        <p:spPr>
          <a:xfrm>
            <a:off x="259746" y="759547"/>
            <a:ext cx="8478341" cy="1754326"/>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bg1"/>
                </a:solidFill>
              </a:rPr>
              <a:t>There are numerous ways to communicate mapping of program and course curriculum in a syllabus.</a:t>
            </a:r>
          </a:p>
          <a:p>
            <a:pPr marL="342900" indent="-342900">
              <a:buFont typeface="Arial" panose="020B0604020202020204" pitchFamily="34" charset="0"/>
              <a:buChar char="•"/>
            </a:pPr>
            <a:r>
              <a:rPr lang="en-US" dirty="0">
                <a:solidFill>
                  <a:schemeClr val="bg1"/>
                </a:solidFill>
              </a:rPr>
              <a:t>One example is to create a PDF version of a map built in </a:t>
            </a:r>
            <a:r>
              <a:rPr lang="en-US" dirty="0" err="1">
                <a:solidFill>
                  <a:schemeClr val="bg1"/>
                </a:solidFill>
              </a:rPr>
              <a:t>Taskstream</a:t>
            </a:r>
            <a:r>
              <a:rPr lang="en-US" dirty="0">
                <a:solidFill>
                  <a:schemeClr val="bg1"/>
                </a:solidFill>
              </a:rPr>
              <a:t>, add the map as an appendices in the syllabi and state that a course’s alignment can be found in the map.</a:t>
            </a:r>
          </a:p>
          <a:p>
            <a:pPr marL="342900" indent="-342900">
              <a:buFont typeface="Arial" panose="020B0604020202020204" pitchFamily="34" charset="0"/>
              <a:buChar char="•"/>
            </a:pPr>
            <a:r>
              <a:rPr lang="en-US" dirty="0">
                <a:solidFill>
                  <a:schemeClr val="bg1"/>
                </a:solidFill>
              </a:rPr>
              <a:t>The following are two examples of curriculum mapping communication. </a:t>
            </a:r>
          </a:p>
        </p:txBody>
      </p:sp>
      <p:sp>
        <p:nvSpPr>
          <p:cNvPr id="17" name="TextBox 16">
            <a:extLst>
              <a:ext uri="{FF2B5EF4-FFF2-40B4-BE49-F238E27FC236}">
                <a16:creationId xmlns:a16="http://schemas.microsoft.com/office/drawing/2014/main" id="{8A1001ED-C05C-D347-9FC1-5AFBFD2A6A3A}"/>
              </a:ext>
            </a:extLst>
          </p:cNvPr>
          <p:cNvSpPr txBox="1"/>
          <p:nvPr/>
        </p:nvSpPr>
        <p:spPr>
          <a:xfrm>
            <a:off x="183205" y="5707446"/>
            <a:ext cx="4200189" cy="307777"/>
          </a:xfrm>
          <a:prstGeom prst="rect">
            <a:avLst/>
          </a:prstGeom>
          <a:noFill/>
        </p:spPr>
        <p:txBody>
          <a:bodyPr wrap="none" rtlCol="0">
            <a:spAutoFit/>
          </a:bodyPr>
          <a:lstStyle/>
          <a:p>
            <a:r>
              <a:rPr lang="en-US" sz="1400" dirty="0">
                <a:solidFill>
                  <a:schemeClr val="bg1"/>
                </a:solidFill>
              </a:rPr>
              <a:t>Syllabi example courtesy of Dr. Jim </a:t>
            </a:r>
            <a:r>
              <a:rPr lang="en-US" sz="1400" dirty="0" err="1">
                <a:solidFill>
                  <a:schemeClr val="bg1"/>
                </a:solidFill>
              </a:rPr>
              <a:t>Washam</a:t>
            </a:r>
            <a:r>
              <a:rPr lang="en-US" sz="1400" dirty="0">
                <a:solidFill>
                  <a:schemeClr val="bg1"/>
                </a:solidFill>
              </a:rPr>
              <a:t>, Professor</a:t>
            </a:r>
          </a:p>
        </p:txBody>
      </p:sp>
      <p:pic>
        <p:nvPicPr>
          <p:cNvPr id="5" name="Picture 4">
            <a:extLst>
              <a:ext uri="{FF2B5EF4-FFF2-40B4-BE49-F238E27FC236}">
                <a16:creationId xmlns:a16="http://schemas.microsoft.com/office/drawing/2014/main" id="{CC7D5E14-C945-3346-9E3B-6268A8F4FE0C}"/>
              </a:ext>
            </a:extLst>
          </p:cNvPr>
          <p:cNvPicPr>
            <a:picLocks noChangeAspect="1"/>
          </p:cNvPicPr>
          <p:nvPr/>
        </p:nvPicPr>
        <p:blipFill>
          <a:blip r:embed="rId6"/>
          <a:stretch>
            <a:fillRect/>
          </a:stretch>
        </p:blipFill>
        <p:spPr>
          <a:xfrm>
            <a:off x="183205" y="2521462"/>
            <a:ext cx="3418349" cy="3185984"/>
          </a:xfrm>
          <a:prstGeom prst="rect">
            <a:avLst/>
          </a:prstGeom>
        </p:spPr>
      </p:pic>
      <p:pic>
        <p:nvPicPr>
          <p:cNvPr id="9" name="Picture 8">
            <a:extLst>
              <a:ext uri="{FF2B5EF4-FFF2-40B4-BE49-F238E27FC236}">
                <a16:creationId xmlns:a16="http://schemas.microsoft.com/office/drawing/2014/main" id="{69FB776B-2B1C-6B45-A7D1-790B303455DB}"/>
              </a:ext>
            </a:extLst>
          </p:cNvPr>
          <p:cNvPicPr>
            <a:picLocks noChangeAspect="1"/>
          </p:cNvPicPr>
          <p:nvPr/>
        </p:nvPicPr>
        <p:blipFill>
          <a:blip r:embed="rId7"/>
          <a:stretch>
            <a:fillRect/>
          </a:stretch>
        </p:blipFill>
        <p:spPr>
          <a:xfrm>
            <a:off x="3692141" y="3334766"/>
            <a:ext cx="5329753" cy="1340789"/>
          </a:xfrm>
          <a:prstGeom prst="rect">
            <a:avLst/>
          </a:prstGeom>
        </p:spPr>
      </p:pic>
    </p:spTree>
    <p:extLst>
      <p:ext uri="{BB962C8B-B14F-4D97-AF65-F5344CB8AC3E}">
        <p14:creationId xmlns:p14="http://schemas.microsoft.com/office/powerpoint/2010/main" val="1688201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741533" y="350266"/>
            <a:ext cx="0" cy="6197822"/>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28156" y="5821179"/>
            <a:ext cx="787502" cy="230832"/>
          </a:xfrm>
          <a:prstGeom prst="rect">
            <a:avLst/>
          </a:prstGeom>
          <a:noFill/>
        </p:spPr>
        <p:txBody>
          <a:bodyPr wrap="none" rtlCol="0">
            <a:spAutoFit/>
          </a:bodyPr>
          <a:lstStyle/>
          <a:p>
            <a:r>
              <a:rPr lang="en-US" sz="900" b="1" dirty="0" err="1">
                <a:solidFill>
                  <a:srgbClr val="FFFFFF"/>
                </a:solidFill>
                <a:latin typeface="Arial"/>
                <a:cs typeface="Arial"/>
              </a:rPr>
              <a:t>AState.edu</a:t>
            </a:r>
            <a:endParaRPr lang="en-US" sz="900" b="1" dirty="0">
              <a:solidFill>
                <a:srgbClr val="FFFFFF"/>
              </a:solidFill>
              <a:latin typeface="Arial"/>
              <a:cs typeface="Arial"/>
            </a:endParaRPr>
          </a:p>
        </p:txBody>
      </p:sp>
      <p:pic>
        <p:nvPicPr>
          <p:cNvPr id="10" name="Picture 9" descr="FB-f-Logo__blue_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37" y="6103558"/>
            <a:ext cx="165326" cy="165326"/>
          </a:xfrm>
          <a:prstGeom prst="rect">
            <a:avLst/>
          </a:prstGeom>
        </p:spPr>
      </p:pic>
      <p:pic>
        <p:nvPicPr>
          <p:cNvPr id="11" name="Picture 10" descr="twitter-bird-light-b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04" y="6273117"/>
            <a:ext cx="274971" cy="274971"/>
          </a:xfrm>
          <a:prstGeom prst="rect">
            <a:avLst/>
          </a:prstGeom>
        </p:spPr>
      </p:pic>
      <p:pic>
        <p:nvPicPr>
          <p:cNvPr id="12" name="Picture 11" descr="world-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37" y="5871147"/>
            <a:ext cx="168411" cy="168411"/>
          </a:xfrm>
          <a:prstGeom prst="rect">
            <a:avLst/>
          </a:prstGeom>
        </p:spPr>
      </p:pic>
      <p:sp>
        <p:nvSpPr>
          <p:cNvPr id="13" name="TextBox 12"/>
          <p:cNvSpPr txBox="1"/>
          <p:nvPr/>
        </p:nvSpPr>
        <p:spPr>
          <a:xfrm>
            <a:off x="435761" y="6056490"/>
            <a:ext cx="1018672"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14" name="TextBox 13"/>
          <p:cNvSpPr txBox="1"/>
          <p:nvPr/>
        </p:nvSpPr>
        <p:spPr>
          <a:xfrm>
            <a:off x="428156" y="6268884"/>
            <a:ext cx="1099148"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2" name="Rectangle 1"/>
          <p:cNvSpPr/>
          <p:nvPr/>
        </p:nvSpPr>
        <p:spPr>
          <a:xfrm>
            <a:off x="1969682" y="297882"/>
            <a:ext cx="2800767" cy="600164"/>
          </a:xfrm>
          <a:prstGeom prst="rect">
            <a:avLst/>
          </a:prstGeom>
        </p:spPr>
        <p:txBody>
          <a:bodyPr wrap="none">
            <a:spAutoFit/>
          </a:bodyPr>
          <a:lstStyle/>
          <a:p>
            <a:pPr lvl="0"/>
            <a:r>
              <a:rPr lang="en-US" sz="3300" dirty="0">
                <a:solidFill>
                  <a:srgbClr val="FFFFFF"/>
                </a:solidFill>
                <a:latin typeface="Georgia"/>
                <a:cs typeface="Georgia"/>
              </a:rPr>
              <a:t>Session Q &amp; A</a:t>
            </a:r>
            <a:endParaRPr lang="en-US" sz="3300" dirty="0">
              <a:solidFill>
                <a:srgbClr val="FFFFFF"/>
              </a:solidFill>
              <a:latin typeface="Arial"/>
              <a:cs typeface="Arial"/>
            </a:endParaRPr>
          </a:p>
        </p:txBody>
      </p:sp>
      <p:pic>
        <p:nvPicPr>
          <p:cNvPr id="15" name="Picture 14" descr="UnivLogo_Stack_2C_Dar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804" y="365476"/>
            <a:ext cx="1267480" cy="989238"/>
          </a:xfrm>
          <a:prstGeom prst="rect">
            <a:avLst/>
          </a:prstGeom>
        </p:spPr>
      </p:pic>
      <p:pic>
        <p:nvPicPr>
          <p:cNvPr id="17" name="Picture 16">
            <a:extLst>
              <a:ext uri="{FF2B5EF4-FFF2-40B4-BE49-F238E27FC236}">
                <a16:creationId xmlns:a16="http://schemas.microsoft.com/office/drawing/2014/main" id="{04C4C1C5-31FF-F54D-BDF0-07D9AF35A0B0}"/>
              </a:ext>
            </a:extLst>
          </p:cNvPr>
          <p:cNvPicPr>
            <a:picLocks noChangeAspect="1"/>
          </p:cNvPicPr>
          <p:nvPr/>
        </p:nvPicPr>
        <p:blipFill>
          <a:blip r:embed="rId6"/>
          <a:stretch>
            <a:fillRect/>
          </a:stretch>
        </p:blipFill>
        <p:spPr>
          <a:xfrm>
            <a:off x="2028634" y="944213"/>
            <a:ext cx="6720840" cy="4480560"/>
          </a:xfrm>
          <a:prstGeom prst="rect">
            <a:avLst/>
          </a:prstGeom>
        </p:spPr>
      </p:pic>
    </p:spTree>
    <p:extLst>
      <p:ext uri="{BB962C8B-B14F-4D97-AF65-F5344CB8AC3E}">
        <p14:creationId xmlns:p14="http://schemas.microsoft.com/office/powerpoint/2010/main" val="2553115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741533" y="350266"/>
            <a:ext cx="0" cy="6197822"/>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28156" y="5821179"/>
            <a:ext cx="787502" cy="230832"/>
          </a:xfrm>
          <a:prstGeom prst="rect">
            <a:avLst/>
          </a:prstGeom>
          <a:noFill/>
        </p:spPr>
        <p:txBody>
          <a:bodyPr wrap="none" rtlCol="0">
            <a:spAutoFit/>
          </a:bodyPr>
          <a:lstStyle/>
          <a:p>
            <a:r>
              <a:rPr lang="en-US" sz="900" b="1" dirty="0" err="1">
                <a:solidFill>
                  <a:srgbClr val="FFFFFF"/>
                </a:solidFill>
                <a:latin typeface="Arial"/>
                <a:cs typeface="Arial"/>
              </a:rPr>
              <a:t>AState.edu</a:t>
            </a:r>
            <a:endParaRPr lang="en-US" sz="900" b="1" dirty="0">
              <a:solidFill>
                <a:srgbClr val="FFFFFF"/>
              </a:solidFill>
              <a:latin typeface="Arial"/>
              <a:cs typeface="Arial"/>
            </a:endParaRPr>
          </a:p>
        </p:txBody>
      </p:sp>
      <p:pic>
        <p:nvPicPr>
          <p:cNvPr id="10" name="Picture 9" descr="FB-f-Logo__blue_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37" y="6103558"/>
            <a:ext cx="165326" cy="165326"/>
          </a:xfrm>
          <a:prstGeom prst="rect">
            <a:avLst/>
          </a:prstGeom>
        </p:spPr>
      </p:pic>
      <p:pic>
        <p:nvPicPr>
          <p:cNvPr id="11" name="Picture 10" descr="twitter-bird-light-b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04" y="6273117"/>
            <a:ext cx="274971" cy="274971"/>
          </a:xfrm>
          <a:prstGeom prst="rect">
            <a:avLst/>
          </a:prstGeom>
        </p:spPr>
      </p:pic>
      <p:pic>
        <p:nvPicPr>
          <p:cNvPr id="12" name="Picture 11" descr="world-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37" y="5871147"/>
            <a:ext cx="168411" cy="168411"/>
          </a:xfrm>
          <a:prstGeom prst="rect">
            <a:avLst/>
          </a:prstGeom>
        </p:spPr>
      </p:pic>
      <p:sp>
        <p:nvSpPr>
          <p:cNvPr id="13" name="TextBox 12"/>
          <p:cNvSpPr txBox="1"/>
          <p:nvPr/>
        </p:nvSpPr>
        <p:spPr>
          <a:xfrm>
            <a:off x="435761" y="6056490"/>
            <a:ext cx="1018672"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14" name="TextBox 13"/>
          <p:cNvSpPr txBox="1"/>
          <p:nvPr/>
        </p:nvSpPr>
        <p:spPr>
          <a:xfrm>
            <a:off x="428156" y="6268884"/>
            <a:ext cx="1099148"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16" name="TextBox 15"/>
          <p:cNvSpPr txBox="1"/>
          <p:nvPr/>
        </p:nvSpPr>
        <p:spPr>
          <a:xfrm>
            <a:off x="1969682" y="990269"/>
            <a:ext cx="6783614" cy="4801314"/>
          </a:xfrm>
          <a:prstGeom prst="rect">
            <a:avLst/>
          </a:prstGeom>
          <a:noFill/>
        </p:spPr>
        <p:txBody>
          <a:bodyPr wrap="square" rtlCol="0">
            <a:spAutoFit/>
          </a:bodyPr>
          <a:lstStyle/>
          <a:p>
            <a:r>
              <a:rPr lang="en-US" dirty="0">
                <a:solidFill>
                  <a:schemeClr val="bg1"/>
                </a:solidFill>
              </a:rPr>
              <a:t>University of Indiana-Bloomington, Center for Innovative Teaching and Learning</a:t>
            </a:r>
          </a:p>
          <a:p>
            <a:r>
              <a:rPr lang="en-US" dirty="0">
                <a:hlinkClick r:id="rId5"/>
              </a:rPr>
              <a:t>https://citl.indiana.edu/teaching-resources/course-design/syllabus-construction/index.html</a:t>
            </a:r>
            <a:endParaRPr lang="en-US" dirty="0"/>
          </a:p>
          <a:p>
            <a:endParaRPr lang="en-US" dirty="0">
              <a:solidFill>
                <a:schemeClr val="bg1"/>
              </a:solidFill>
            </a:endParaRPr>
          </a:p>
          <a:p>
            <a:r>
              <a:rPr lang="en-US" dirty="0">
                <a:solidFill>
                  <a:schemeClr val="bg1"/>
                </a:solidFill>
              </a:rPr>
              <a:t>University of Iowa, Office of Teaching, Learning and Technology</a:t>
            </a:r>
          </a:p>
          <a:p>
            <a:r>
              <a:rPr lang="en-US" dirty="0">
                <a:hlinkClick r:id="rId6"/>
              </a:rPr>
              <a:t>https://teach.its.uiowa.edu/handbook-teaching-excellence-6th-edition/planning-ahead-and-first-day-class/syllabus-construction</a:t>
            </a:r>
            <a:endParaRPr lang="en-US" dirty="0"/>
          </a:p>
          <a:p>
            <a:endParaRPr lang="en-US" dirty="0">
              <a:solidFill>
                <a:schemeClr val="bg1"/>
              </a:solidFill>
            </a:endParaRPr>
          </a:p>
          <a:p>
            <a:r>
              <a:rPr lang="en-US" dirty="0">
                <a:solidFill>
                  <a:schemeClr val="bg1"/>
                </a:solidFill>
              </a:rPr>
              <a:t>Vanderbilt University, Center for Teaching</a:t>
            </a:r>
          </a:p>
          <a:p>
            <a:r>
              <a:rPr lang="en-US" dirty="0">
                <a:hlinkClick r:id="rId7"/>
              </a:rPr>
              <a:t>https://cft.vanderbilt.edu/guides-sub-pages/syllabus-design/</a:t>
            </a:r>
            <a:endParaRPr lang="en-US" dirty="0"/>
          </a:p>
          <a:p>
            <a:endParaRPr lang="en-US" dirty="0">
              <a:solidFill>
                <a:schemeClr val="bg1"/>
              </a:solidFill>
            </a:endParaRPr>
          </a:p>
          <a:p>
            <a:r>
              <a:rPr lang="en-US" dirty="0">
                <a:solidFill>
                  <a:schemeClr val="bg1"/>
                </a:solidFill>
              </a:rPr>
              <a:t>Zamudio-</a:t>
            </a:r>
            <a:r>
              <a:rPr lang="en-US" dirty="0" err="1">
                <a:solidFill>
                  <a:schemeClr val="bg1"/>
                </a:solidFill>
              </a:rPr>
              <a:t>Suaréz</a:t>
            </a:r>
            <a:r>
              <a:rPr lang="en-US" dirty="0">
                <a:solidFill>
                  <a:schemeClr val="bg1"/>
                </a:solidFill>
              </a:rPr>
              <a:t>, F. (2020, July 22). Is Anybody Reading the Syllabus? To Find Out, Some Professors Bury Hidden Gems. Retrieved July 28, 2020, from </a:t>
            </a:r>
            <a:r>
              <a:rPr lang="en-US" dirty="0">
                <a:solidFill>
                  <a:schemeClr val="bg1"/>
                </a:solidFill>
                <a:hlinkClick r:id="rId8"/>
              </a:rPr>
              <a:t>https://www.chronicle.com/article/is-anybody-reading-the-syllabus-to-find-out-some-professors-bury-hidden-gems/</a:t>
            </a:r>
            <a:endParaRPr lang="en-US" dirty="0">
              <a:solidFill>
                <a:schemeClr val="bg1"/>
              </a:solidFill>
            </a:endParaRPr>
          </a:p>
          <a:p>
            <a:endParaRPr lang="en-US" dirty="0">
              <a:solidFill>
                <a:schemeClr val="bg1"/>
              </a:solidFill>
            </a:endParaRPr>
          </a:p>
        </p:txBody>
      </p:sp>
      <p:sp>
        <p:nvSpPr>
          <p:cNvPr id="2" name="Rectangle 1"/>
          <p:cNvSpPr/>
          <p:nvPr/>
        </p:nvSpPr>
        <p:spPr>
          <a:xfrm>
            <a:off x="1969682" y="297882"/>
            <a:ext cx="5059398" cy="600164"/>
          </a:xfrm>
          <a:prstGeom prst="rect">
            <a:avLst/>
          </a:prstGeom>
        </p:spPr>
        <p:txBody>
          <a:bodyPr wrap="none">
            <a:spAutoFit/>
          </a:bodyPr>
          <a:lstStyle/>
          <a:p>
            <a:pPr lvl="0"/>
            <a:r>
              <a:rPr lang="en-US" sz="3300" dirty="0">
                <a:solidFill>
                  <a:srgbClr val="FFFFFF"/>
                </a:solidFill>
                <a:latin typeface="Georgia"/>
                <a:cs typeface="Georgia"/>
              </a:rPr>
              <a:t>References and Resources</a:t>
            </a:r>
          </a:p>
        </p:txBody>
      </p:sp>
      <p:pic>
        <p:nvPicPr>
          <p:cNvPr id="15" name="Picture 14" descr="UnivLogo_Stack_2C_Dark.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8804" y="365476"/>
            <a:ext cx="1267480" cy="989238"/>
          </a:xfrm>
          <a:prstGeom prst="rect">
            <a:avLst/>
          </a:prstGeom>
        </p:spPr>
      </p:pic>
    </p:spTree>
    <p:extLst>
      <p:ext uri="{BB962C8B-B14F-4D97-AF65-F5344CB8AC3E}">
        <p14:creationId xmlns:p14="http://schemas.microsoft.com/office/powerpoint/2010/main" val="3833862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a:off x="259746" y="5979715"/>
            <a:ext cx="847834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614231" y="6297089"/>
            <a:ext cx="787502" cy="230832"/>
          </a:xfrm>
          <a:prstGeom prst="rect">
            <a:avLst/>
          </a:prstGeom>
          <a:noFill/>
        </p:spPr>
        <p:txBody>
          <a:bodyPr wrap="none" rtlCol="0">
            <a:spAutoFit/>
          </a:bodyPr>
          <a:lstStyle/>
          <a:p>
            <a:r>
              <a:rPr lang="en-US" sz="900" b="1" dirty="0" err="1">
                <a:solidFill>
                  <a:srgbClr val="FFFFFF"/>
                </a:solidFill>
                <a:latin typeface="Arial"/>
                <a:cs typeface="Arial"/>
              </a:rPr>
              <a:t>AState.edu</a:t>
            </a:r>
            <a:endParaRPr lang="en-US" sz="900" b="1" dirty="0">
              <a:solidFill>
                <a:srgbClr val="FFFFFF"/>
              </a:solidFill>
              <a:latin typeface="Arial"/>
              <a:cs typeface="Arial"/>
            </a:endParaRPr>
          </a:p>
        </p:txBody>
      </p:sp>
      <p:pic>
        <p:nvPicPr>
          <p:cNvPr id="20" name="Picture 19" descr="FB-f-Logo__blue_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350" y="6350205"/>
            <a:ext cx="165326" cy="165326"/>
          </a:xfrm>
          <a:prstGeom prst="rect">
            <a:avLst/>
          </a:prstGeom>
        </p:spPr>
      </p:pic>
      <p:pic>
        <p:nvPicPr>
          <p:cNvPr id="21" name="Picture 20" descr="twitter-bird-light-b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097" y="6290489"/>
            <a:ext cx="274971" cy="274971"/>
          </a:xfrm>
          <a:prstGeom prst="rect">
            <a:avLst/>
          </a:prstGeom>
        </p:spPr>
      </p:pic>
      <p:pic>
        <p:nvPicPr>
          <p:cNvPr id="22" name="Picture 21" descr="world-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3917" y="6347057"/>
            <a:ext cx="168411" cy="168411"/>
          </a:xfrm>
          <a:prstGeom prst="rect">
            <a:avLst/>
          </a:prstGeom>
        </p:spPr>
      </p:pic>
      <p:sp>
        <p:nvSpPr>
          <p:cNvPr id="23" name="TextBox 22"/>
          <p:cNvSpPr txBox="1"/>
          <p:nvPr/>
        </p:nvSpPr>
        <p:spPr>
          <a:xfrm>
            <a:off x="6587664" y="6303137"/>
            <a:ext cx="1018672"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24" name="TextBox 23"/>
          <p:cNvSpPr txBox="1"/>
          <p:nvPr/>
        </p:nvSpPr>
        <p:spPr>
          <a:xfrm>
            <a:off x="7725679" y="6294722"/>
            <a:ext cx="1099148"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10" name="TextBox 9"/>
          <p:cNvSpPr txBox="1"/>
          <p:nvPr/>
        </p:nvSpPr>
        <p:spPr>
          <a:xfrm>
            <a:off x="259745" y="989104"/>
            <a:ext cx="4705135" cy="215443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Welcome and thank you for participating in our Summer Workshop Series!</a:t>
            </a:r>
          </a:p>
          <a:p>
            <a:pPr marL="342900" indent="-342900">
              <a:buFont typeface="Arial" panose="020B0604020202020204" pitchFamily="34" charset="0"/>
              <a:buChar char="•"/>
            </a:pPr>
            <a:endParaRPr lang="en-US" sz="12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You will be muted upon entry to the workshop, so please introduce yourself via the Chat feature by clicking “Chat.”</a:t>
            </a:r>
          </a:p>
        </p:txBody>
      </p:sp>
      <p:sp>
        <p:nvSpPr>
          <p:cNvPr id="11" name="Rectangle 10"/>
          <p:cNvSpPr/>
          <p:nvPr/>
        </p:nvSpPr>
        <p:spPr>
          <a:xfrm>
            <a:off x="259746" y="297882"/>
            <a:ext cx="4705134" cy="646331"/>
          </a:xfrm>
          <a:prstGeom prst="rect">
            <a:avLst/>
          </a:prstGeom>
        </p:spPr>
        <p:txBody>
          <a:bodyPr wrap="none">
            <a:spAutoFit/>
          </a:bodyPr>
          <a:lstStyle/>
          <a:p>
            <a:pPr lvl="0"/>
            <a:r>
              <a:rPr lang="en-US" sz="3600" dirty="0">
                <a:solidFill>
                  <a:srgbClr val="FFFFFF"/>
                </a:solidFill>
                <a:latin typeface="Georgia"/>
                <a:cs typeface="Georgia"/>
              </a:rPr>
              <a:t>Workshop Procedures</a:t>
            </a:r>
            <a:endParaRPr lang="en-US" dirty="0">
              <a:solidFill>
                <a:srgbClr val="FFFFFF"/>
              </a:solidFill>
              <a:latin typeface="Arial"/>
              <a:cs typeface="Arial"/>
            </a:endParaRPr>
          </a:p>
        </p:txBody>
      </p:sp>
      <p:pic>
        <p:nvPicPr>
          <p:cNvPr id="2" name="Picture 1" descr="UnivLogo_Horiz_2C_Dar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746" y="6112302"/>
            <a:ext cx="2329965" cy="625761"/>
          </a:xfrm>
          <a:prstGeom prst="rect">
            <a:avLst/>
          </a:prstGeom>
        </p:spPr>
      </p:pic>
      <p:pic>
        <p:nvPicPr>
          <p:cNvPr id="4" name="Picture 3">
            <a:extLst>
              <a:ext uri="{FF2B5EF4-FFF2-40B4-BE49-F238E27FC236}">
                <a16:creationId xmlns:a16="http://schemas.microsoft.com/office/drawing/2014/main" id="{9CB8F4E1-D15F-5540-8431-9FE490FD44CE}"/>
              </a:ext>
            </a:extLst>
          </p:cNvPr>
          <p:cNvPicPr>
            <a:picLocks noChangeAspect="1"/>
          </p:cNvPicPr>
          <p:nvPr/>
        </p:nvPicPr>
        <p:blipFill>
          <a:blip r:embed="rId6"/>
          <a:stretch>
            <a:fillRect/>
          </a:stretch>
        </p:blipFill>
        <p:spPr>
          <a:xfrm>
            <a:off x="678357" y="3357680"/>
            <a:ext cx="3614718" cy="839131"/>
          </a:xfrm>
          <a:prstGeom prst="rect">
            <a:avLst/>
          </a:prstGeom>
        </p:spPr>
      </p:pic>
      <p:sp>
        <p:nvSpPr>
          <p:cNvPr id="5" name="Oval 4">
            <a:extLst>
              <a:ext uri="{FF2B5EF4-FFF2-40B4-BE49-F238E27FC236}">
                <a16:creationId xmlns:a16="http://schemas.microsoft.com/office/drawing/2014/main" id="{19BB3A8B-E82B-6640-AF90-68DB4FAD96C2}"/>
              </a:ext>
            </a:extLst>
          </p:cNvPr>
          <p:cNvSpPr/>
          <p:nvPr/>
        </p:nvSpPr>
        <p:spPr>
          <a:xfrm>
            <a:off x="2356337" y="3163534"/>
            <a:ext cx="855786" cy="123261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6DA0EAA-CE7D-7644-8B46-4954591DDEAA}"/>
              </a:ext>
            </a:extLst>
          </p:cNvPr>
          <p:cNvSpPr txBox="1"/>
          <p:nvPr/>
        </p:nvSpPr>
        <p:spPr>
          <a:xfrm>
            <a:off x="259745" y="4465850"/>
            <a:ext cx="4705135"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The window to the right will appear where you can add your introduction:</a:t>
            </a:r>
          </a:p>
        </p:txBody>
      </p:sp>
      <p:pic>
        <p:nvPicPr>
          <p:cNvPr id="8" name="Picture 7">
            <a:extLst>
              <a:ext uri="{FF2B5EF4-FFF2-40B4-BE49-F238E27FC236}">
                <a16:creationId xmlns:a16="http://schemas.microsoft.com/office/drawing/2014/main" id="{F2DDB934-FF64-EE4B-A619-6FEA8A54C44C}"/>
              </a:ext>
            </a:extLst>
          </p:cNvPr>
          <p:cNvPicPr>
            <a:picLocks noChangeAspect="1"/>
          </p:cNvPicPr>
          <p:nvPr/>
        </p:nvPicPr>
        <p:blipFill>
          <a:blip r:embed="rId7"/>
          <a:stretch>
            <a:fillRect/>
          </a:stretch>
        </p:blipFill>
        <p:spPr>
          <a:xfrm>
            <a:off x="6011497" y="638908"/>
            <a:ext cx="2527300" cy="4432300"/>
          </a:xfrm>
          <a:prstGeom prst="rect">
            <a:avLst/>
          </a:prstGeom>
        </p:spPr>
      </p:pic>
      <p:cxnSp>
        <p:nvCxnSpPr>
          <p:cNvPr id="12" name="Straight Arrow Connector 11">
            <a:extLst>
              <a:ext uri="{FF2B5EF4-FFF2-40B4-BE49-F238E27FC236}">
                <a16:creationId xmlns:a16="http://schemas.microsoft.com/office/drawing/2014/main" id="{FDAE8258-B7FF-A346-B174-70F76E2E6DF0}"/>
              </a:ext>
            </a:extLst>
          </p:cNvPr>
          <p:cNvCxnSpPr>
            <a:cxnSpLocks/>
          </p:cNvCxnSpPr>
          <p:nvPr/>
        </p:nvCxnSpPr>
        <p:spPr>
          <a:xfrm>
            <a:off x="4712678" y="4982310"/>
            <a:ext cx="1154628"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14F06AA2-5AFF-DB4C-9D64-6A23C8DEDF91}"/>
              </a:ext>
            </a:extLst>
          </p:cNvPr>
          <p:cNvSpPr txBox="1"/>
          <p:nvPr/>
        </p:nvSpPr>
        <p:spPr>
          <a:xfrm>
            <a:off x="259745" y="5173736"/>
            <a:ext cx="8478342"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If you have questions during the session, please add them to the Chat box and at the conclusion of our time we will include them in the Q and A.</a:t>
            </a:r>
          </a:p>
        </p:txBody>
      </p:sp>
    </p:spTree>
    <p:extLst>
      <p:ext uri="{BB962C8B-B14F-4D97-AF65-F5344CB8AC3E}">
        <p14:creationId xmlns:p14="http://schemas.microsoft.com/office/powerpoint/2010/main" val="1516344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741533" y="350266"/>
            <a:ext cx="0" cy="6197822"/>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28156" y="5821179"/>
            <a:ext cx="787502" cy="230832"/>
          </a:xfrm>
          <a:prstGeom prst="rect">
            <a:avLst/>
          </a:prstGeom>
          <a:noFill/>
        </p:spPr>
        <p:txBody>
          <a:bodyPr wrap="none" rtlCol="0">
            <a:spAutoFit/>
          </a:bodyPr>
          <a:lstStyle/>
          <a:p>
            <a:r>
              <a:rPr lang="en-US" sz="900" b="1" dirty="0" err="1">
                <a:solidFill>
                  <a:srgbClr val="FFFFFF"/>
                </a:solidFill>
                <a:latin typeface="Arial"/>
                <a:cs typeface="Arial"/>
              </a:rPr>
              <a:t>AState.edu</a:t>
            </a:r>
            <a:endParaRPr lang="en-US" sz="900" b="1" dirty="0">
              <a:solidFill>
                <a:srgbClr val="FFFFFF"/>
              </a:solidFill>
              <a:latin typeface="Arial"/>
              <a:cs typeface="Arial"/>
            </a:endParaRPr>
          </a:p>
        </p:txBody>
      </p:sp>
      <p:pic>
        <p:nvPicPr>
          <p:cNvPr id="10" name="Picture 9" descr="FB-f-Logo__blue_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37" y="6103558"/>
            <a:ext cx="165326" cy="165326"/>
          </a:xfrm>
          <a:prstGeom prst="rect">
            <a:avLst/>
          </a:prstGeom>
        </p:spPr>
      </p:pic>
      <p:pic>
        <p:nvPicPr>
          <p:cNvPr id="11" name="Picture 10" descr="twitter-bird-light-b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04" y="6273117"/>
            <a:ext cx="274971" cy="274971"/>
          </a:xfrm>
          <a:prstGeom prst="rect">
            <a:avLst/>
          </a:prstGeom>
        </p:spPr>
      </p:pic>
      <p:pic>
        <p:nvPicPr>
          <p:cNvPr id="12" name="Picture 11" descr="world-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37" y="5871147"/>
            <a:ext cx="168411" cy="168411"/>
          </a:xfrm>
          <a:prstGeom prst="rect">
            <a:avLst/>
          </a:prstGeom>
        </p:spPr>
      </p:pic>
      <p:sp>
        <p:nvSpPr>
          <p:cNvPr id="13" name="TextBox 12"/>
          <p:cNvSpPr txBox="1"/>
          <p:nvPr/>
        </p:nvSpPr>
        <p:spPr>
          <a:xfrm>
            <a:off x="435761" y="6056490"/>
            <a:ext cx="1018672"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14" name="TextBox 13"/>
          <p:cNvSpPr txBox="1"/>
          <p:nvPr/>
        </p:nvSpPr>
        <p:spPr>
          <a:xfrm>
            <a:off x="428156" y="6268884"/>
            <a:ext cx="1099148"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16" name="TextBox 15"/>
          <p:cNvSpPr txBox="1"/>
          <p:nvPr/>
        </p:nvSpPr>
        <p:spPr>
          <a:xfrm>
            <a:off x="1969682" y="990269"/>
            <a:ext cx="6783614" cy="3970318"/>
          </a:xfrm>
          <a:prstGeom prst="rect">
            <a:avLst/>
          </a:prstGeom>
          <a:noFill/>
        </p:spPr>
        <p:txBody>
          <a:bodyPr wrap="square" rtlCol="0">
            <a:spAutoFit/>
          </a:bodyPr>
          <a:lstStyle/>
          <a:p>
            <a:r>
              <a:rPr lang="en-US" dirty="0">
                <a:solidFill>
                  <a:schemeClr val="bg1"/>
                </a:solidFill>
              </a:rPr>
              <a:t>Attendees will be able to:</a:t>
            </a:r>
          </a:p>
          <a:p>
            <a:pPr marL="285750" indent="-285750">
              <a:buFont typeface="Arial" panose="020B0604020202020204" pitchFamily="34" charset="0"/>
              <a:buChar char="•"/>
            </a:pPr>
            <a:r>
              <a:rPr lang="en-US" dirty="0">
                <a:solidFill>
                  <a:schemeClr val="bg1"/>
                </a:solidFill>
              </a:rPr>
              <a:t>Create Syllabi with all applicable University, Program and Course information present, including answering the following questions:</a:t>
            </a:r>
          </a:p>
          <a:p>
            <a:pPr marL="742950" lvl="1" indent="-285750">
              <a:buFont typeface="Arial" panose="020B0604020202020204" pitchFamily="34" charset="0"/>
              <a:buChar char="•"/>
            </a:pPr>
            <a:r>
              <a:rPr lang="en-US" dirty="0">
                <a:solidFill>
                  <a:schemeClr val="bg1"/>
                </a:solidFill>
              </a:rPr>
              <a:t>Does the course description on the syllabus match the course description in the current bulletin?</a:t>
            </a:r>
          </a:p>
          <a:p>
            <a:pPr marL="742950" lvl="1" indent="-285750">
              <a:buFont typeface="Arial" panose="020B0604020202020204" pitchFamily="34" charset="0"/>
              <a:buChar char="•"/>
            </a:pPr>
            <a:r>
              <a:rPr lang="en-US" dirty="0">
                <a:solidFill>
                  <a:schemeClr val="bg1"/>
                </a:solidFill>
              </a:rPr>
              <a:t>Are there Program Learning Outcomes (PLOs) listed on the syllabus?</a:t>
            </a:r>
          </a:p>
          <a:p>
            <a:pPr marL="742950" lvl="1" indent="-285750">
              <a:buFont typeface="Arial" panose="020B0604020202020204" pitchFamily="34" charset="0"/>
              <a:buChar char="•"/>
            </a:pPr>
            <a:r>
              <a:rPr lang="en-US" dirty="0">
                <a:solidFill>
                  <a:schemeClr val="bg1"/>
                </a:solidFill>
              </a:rPr>
              <a:t>Is this course a part of an academic program and if so, does the course appear on the program’s curriculum map in </a:t>
            </a:r>
            <a:r>
              <a:rPr lang="en-US" dirty="0" err="1">
                <a:solidFill>
                  <a:schemeClr val="bg1"/>
                </a:solidFill>
              </a:rPr>
              <a:t>Taskstream</a:t>
            </a:r>
            <a:r>
              <a:rPr lang="en-US" dirty="0">
                <a:solidFill>
                  <a:schemeClr val="bg1"/>
                </a:solidFill>
              </a:rPr>
              <a:t>?</a:t>
            </a:r>
          </a:p>
          <a:p>
            <a:pPr marL="742950" lvl="1" indent="-285750">
              <a:buFont typeface="Arial" panose="020B0604020202020204" pitchFamily="34" charset="0"/>
              <a:buChar char="•"/>
            </a:pPr>
            <a:r>
              <a:rPr lang="en-US" dirty="0">
                <a:solidFill>
                  <a:schemeClr val="bg1"/>
                </a:solidFill>
              </a:rPr>
              <a:t>Do the PLOs listed on the syllabus match the markings on the map in </a:t>
            </a:r>
            <a:r>
              <a:rPr lang="en-US" dirty="0" err="1">
                <a:solidFill>
                  <a:schemeClr val="bg1"/>
                </a:solidFill>
              </a:rPr>
              <a:t>Taskstream</a:t>
            </a:r>
            <a:r>
              <a:rPr lang="en-US" dirty="0">
                <a:solidFill>
                  <a:schemeClr val="bg1"/>
                </a:solidFill>
              </a:rPr>
              <a:t>?</a:t>
            </a:r>
          </a:p>
          <a:p>
            <a:pPr marL="285750" indent="-285750">
              <a:buFont typeface="Arial" panose="020B0604020202020204" pitchFamily="34" charset="0"/>
              <a:buChar char="•"/>
            </a:pPr>
            <a:r>
              <a:rPr lang="en-US" dirty="0">
                <a:solidFill>
                  <a:schemeClr val="bg1"/>
                </a:solidFill>
              </a:rPr>
              <a:t>Include COVID19 and other required and suggested University-wide statements in all syllabi</a:t>
            </a:r>
          </a:p>
        </p:txBody>
      </p:sp>
      <p:sp>
        <p:nvSpPr>
          <p:cNvPr id="2" name="Rectangle 1"/>
          <p:cNvSpPr/>
          <p:nvPr/>
        </p:nvSpPr>
        <p:spPr>
          <a:xfrm>
            <a:off x="1969682" y="297882"/>
            <a:ext cx="3948517" cy="646331"/>
          </a:xfrm>
          <a:prstGeom prst="rect">
            <a:avLst/>
          </a:prstGeom>
        </p:spPr>
        <p:txBody>
          <a:bodyPr wrap="none">
            <a:spAutoFit/>
          </a:bodyPr>
          <a:lstStyle/>
          <a:p>
            <a:pPr lvl="0"/>
            <a:r>
              <a:rPr lang="en-US" sz="3600" dirty="0">
                <a:solidFill>
                  <a:srgbClr val="FFFFFF"/>
                </a:solidFill>
                <a:latin typeface="Georgia"/>
                <a:cs typeface="Georgia"/>
              </a:rPr>
              <a:t>Workshop Agenda</a:t>
            </a:r>
            <a:endParaRPr lang="en-US" dirty="0">
              <a:solidFill>
                <a:srgbClr val="FFFFFF"/>
              </a:solidFill>
              <a:latin typeface="Arial"/>
              <a:cs typeface="Arial"/>
            </a:endParaRPr>
          </a:p>
        </p:txBody>
      </p:sp>
      <p:pic>
        <p:nvPicPr>
          <p:cNvPr id="15" name="Picture 14" descr="UnivLogo_Stack_2C_Dar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804" y="365476"/>
            <a:ext cx="1267480" cy="989238"/>
          </a:xfrm>
          <a:prstGeom prst="rect">
            <a:avLst/>
          </a:prstGeom>
        </p:spPr>
      </p:pic>
    </p:spTree>
    <p:extLst>
      <p:ext uri="{BB962C8B-B14F-4D97-AF65-F5344CB8AC3E}">
        <p14:creationId xmlns:p14="http://schemas.microsoft.com/office/powerpoint/2010/main" val="647715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741533" y="350266"/>
            <a:ext cx="0" cy="6197822"/>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28156" y="5821179"/>
            <a:ext cx="787502" cy="230832"/>
          </a:xfrm>
          <a:prstGeom prst="rect">
            <a:avLst/>
          </a:prstGeom>
          <a:noFill/>
        </p:spPr>
        <p:txBody>
          <a:bodyPr wrap="none" rtlCol="0">
            <a:spAutoFit/>
          </a:bodyPr>
          <a:lstStyle/>
          <a:p>
            <a:r>
              <a:rPr lang="en-US" sz="900" b="1" dirty="0" err="1">
                <a:solidFill>
                  <a:srgbClr val="FFFFFF"/>
                </a:solidFill>
                <a:latin typeface="Arial"/>
                <a:cs typeface="Arial"/>
              </a:rPr>
              <a:t>AState.edu</a:t>
            </a:r>
            <a:endParaRPr lang="en-US" sz="900" b="1" dirty="0">
              <a:solidFill>
                <a:srgbClr val="FFFFFF"/>
              </a:solidFill>
              <a:latin typeface="Arial"/>
              <a:cs typeface="Arial"/>
            </a:endParaRPr>
          </a:p>
        </p:txBody>
      </p:sp>
      <p:pic>
        <p:nvPicPr>
          <p:cNvPr id="10" name="Picture 9" descr="FB-f-Logo__blue_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37" y="6103558"/>
            <a:ext cx="165326" cy="165326"/>
          </a:xfrm>
          <a:prstGeom prst="rect">
            <a:avLst/>
          </a:prstGeom>
        </p:spPr>
      </p:pic>
      <p:pic>
        <p:nvPicPr>
          <p:cNvPr id="11" name="Picture 10" descr="twitter-bird-light-b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04" y="6273117"/>
            <a:ext cx="274971" cy="274971"/>
          </a:xfrm>
          <a:prstGeom prst="rect">
            <a:avLst/>
          </a:prstGeom>
        </p:spPr>
      </p:pic>
      <p:pic>
        <p:nvPicPr>
          <p:cNvPr id="12" name="Picture 11" descr="world-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37" y="5871147"/>
            <a:ext cx="168411" cy="168411"/>
          </a:xfrm>
          <a:prstGeom prst="rect">
            <a:avLst/>
          </a:prstGeom>
        </p:spPr>
      </p:pic>
      <p:sp>
        <p:nvSpPr>
          <p:cNvPr id="13" name="TextBox 12"/>
          <p:cNvSpPr txBox="1"/>
          <p:nvPr/>
        </p:nvSpPr>
        <p:spPr>
          <a:xfrm>
            <a:off x="435761" y="6056490"/>
            <a:ext cx="1018672"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14" name="TextBox 13"/>
          <p:cNvSpPr txBox="1"/>
          <p:nvPr/>
        </p:nvSpPr>
        <p:spPr>
          <a:xfrm>
            <a:off x="428156" y="6268884"/>
            <a:ext cx="1099148"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2" name="Rectangle 1"/>
          <p:cNvSpPr/>
          <p:nvPr/>
        </p:nvSpPr>
        <p:spPr>
          <a:xfrm>
            <a:off x="1969682" y="297882"/>
            <a:ext cx="6700873" cy="646331"/>
          </a:xfrm>
          <a:prstGeom prst="rect">
            <a:avLst/>
          </a:prstGeom>
        </p:spPr>
        <p:txBody>
          <a:bodyPr wrap="none">
            <a:spAutoFit/>
          </a:bodyPr>
          <a:lstStyle/>
          <a:p>
            <a:pPr lvl="0"/>
            <a:r>
              <a:rPr lang="en-US" sz="3600" dirty="0">
                <a:solidFill>
                  <a:srgbClr val="FFFFFF"/>
                </a:solidFill>
                <a:latin typeface="Georgia"/>
                <a:cs typeface="Arial"/>
              </a:rPr>
              <a:t>Setting the Tone with a Syllabus</a:t>
            </a:r>
            <a:endParaRPr lang="en-US" dirty="0">
              <a:solidFill>
                <a:srgbClr val="FFFFFF"/>
              </a:solidFill>
              <a:latin typeface="Arial"/>
              <a:cs typeface="Arial"/>
            </a:endParaRPr>
          </a:p>
        </p:txBody>
      </p:sp>
      <p:pic>
        <p:nvPicPr>
          <p:cNvPr id="15" name="Picture 14" descr="UnivLogo_Stack_2C_Dar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804" y="365476"/>
            <a:ext cx="1267480" cy="989238"/>
          </a:xfrm>
          <a:prstGeom prst="rect">
            <a:avLst/>
          </a:prstGeom>
        </p:spPr>
      </p:pic>
      <p:sp>
        <p:nvSpPr>
          <p:cNvPr id="4" name="Rectangle 3">
            <a:extLst>
              <a:ext uri="{FF2B5EF4-FFF2-40B4-BE49-F238E27FC236}">
                <a16:creationId xmlns:a16="http://schemas.microsoft.com/office/drawing/2014/main" id="{5C0031CA-671D-334E-BB38-D17E5C6A889D}"/>
              </a:ext>
            </a:extLst>
          </p:cNvPr>
          <p:cNvSpPr/>
          <p:nvPr/>
        </p:nvSpPr>
        <p:spPr>
          <a:xfrm>
            <a:off x="1969682" y="944212"/>
            <a:ext cx="6935509" cy="5755422"/>
          </a:xfrm>
          <a:prstGeom prst="rect">
            <a:avLst/>
          </a:prstGeom>
        </p:spPr>
        <p:txBody>
          <a:bodyPr wrap="square">
            <a:spAutoFit/>
          </a:bodyPr>
          <a:lstStyle/>
          <a:p>
            <a:r>
              <a:rPr lang="en-US" sz="1600" dirty="0">
                <a:solidFill>
                  <a:schemeClr val="bg1"/>
                </a:solidFill>
              </a:rPr>
              <a:t>The University of Iowa says this about the importance of using a syllabus to set the tone for a course:</a:t>
            </a:r>
          </a:p>
          <a:p>
            <a:r>
              <a:rPr lang="en-US" sz="1600" dirty="0">
                <a:solidFill>
                  <a:schemeClr val="bg1"/>
                </a:solidFill>
              </a:rPr>
              <a:t>“The tone of the syllabus helps sets the tone of the course. A positive tone helps students engage in their own learning endeavor. An authoritarian or scolding tone does not welcome or encourage their collaboration in the teaching-and-learning process. </a:t>
            </a:r>
            <a:r>
              <a:rPr lang="en-US" sz="1600" dirty="0">
                <a:solidFill>
                  <a:srgbClr val="00B0F0"/>
                </a:solidFill>
              </a:rPr>
              <a:t>Describe the syllabus as an educational “promise” not a “contract.”</a:t>
            </a:r>
            <a:r>
              <a:rPr lang="en-US" sz="1600" dirty="0">
                <a:solidFill>
                  <a:schemeClr val="bg1"/>
                </a:solidFill>
              </a:rPr>
              <a:t>”</a:t>
            </a:r>
          </a:p>
          <a:p>
            <a:endParaRPr lang="en-US" sz="1600" dirty="0">
              <a:solidFill>
                <a:schemeClr val="bg1"/>
              </a:solidFill>
            </a:endParaRPr>
          </a:p>
          <a:p>
            <a:r>
              <a:rPr lang="en-US" sz="1600" dirty="0">
                <a:solidFill>
                  <a:schemeClr val="bg1"/>
                </a:solidFill>
              </a:rPr>
              <a:t>Indiana University adds this:</a:t>
            </a:r>
          </a:p>
          <a:p>
            <a:r>
              <a:rPr lang="en-US" sz="1600" dirty="0">
                <a:solidFill>
                  <a:schemeClr val="bg1"/>
                </a:solidFill>
              </a:rPr>
              <a:t>“The tone and style of your syllabus can help you establish appropriate expectations for your students regarding how you perceive your role as an instructor and their roles as students.”</a:t>
            </a:r>
          </a:p>
          <a:p>
            <a:endParaRPr lang="en-US" sz="1600" dirty="0">
              <a:solidFill>
                <a:schemeClr val="bg1"/>
              </a:solidFill>
            </a:endParaRPr>
          </a:p>
          <a:p>
            <a:r>
              <a:rPr lang="en-US" sz="1600" dirty="0">
                <a:solidFill>
                  <a:schemeClr val="bg1"/>
                </a:solidFill>
              </a:rPr>
              <a:t>Lastly Vanderbilt University says:</a:t>
            </a:r>
          </a:p>
          <a:p>
            <a:r>
              <a:rPr lang="en-US" sz="1600" dirty="0">
                <a:solidFill>
                  <a:schemeClr val="bg1"/>
                </a:solidFill>
              </a:rPr>
              <a:t>Researchers have explored the effect of “warm” and “cold” language in a syllabus on student perceptions of the instructor. An example of “warm” language in a syllabus is “I hope you actively participate in this course. I say this because I found it is the best way to engage you in learning the material (and it makes lectures more fun.)” “Cold” language, on the other hand, expresses the same idea using different words: “Come prepared to actively participate in this course. This is the best way to engage you in learning the material (and it makes the lectures more interesting.)” </a:t>
            </a:r>
            <a:r>
              <a:rPr lang="en-US" sz="1600" dirty="0">
                <a:solidFill>
                  <a:srgbClr val="00B0F0"/>
                </a:solidFill>
              </a:rPr>
              <a:t>Students who read the syllabus with the “warm” language rated the hypothetical instructor both more approachable and more motivated to teach the class</a:t>
            </a:r>
            <a:r>
              <a:rPr lang="en-US" sz="1600" dirty="0">
                <a:solidFill>
                  <a:schemeClr val="bg1"/>
                </a:solidFill>
              </a:rPr>
              <a:t> (Harnish and Bridges 2011).</a:t>
            </a:r>
          </a:p>
        </p:txBody>
      </p:sp>
    </p:spTree>
    <p:extLst>
      <p:ext uri="{BB962C8B-B14F-4D97-AF65-F5344CB8AC3E}">
        <p14:creationId xmlns:p14="http://schemas.microsoft.com/office/powerpoint/2010/main" val="1925480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741533" y="350266"/>
            <a:ext cx="0" cy="6197822"/>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28156" y="5821179"/>
            <a:ext cx="787502" cy="230832"/>
          </a:xfrm>
          <a:prstGeom prst="rect">
            <a:avLst/>
          </a:prstGeom>
          <a:noFill/>
        </p:spPr>
        <p:txBody>
          <a:bodyPr wrap="none" rtlCol="0">
            <a:spAutoFit/>
          </a:bodyPr>
          <a:lstStyle/>
          <a:p>
            <a:r>
              <a:rPr lang="en-US" sz="900" b="1" dirty="0" err="1">
                <a:solidFill>
                  <a:srgbClr val="FFFFFF"/>
                </a:solidFill>
                <a:latin typeface="Arial"/>
                <a:cs typeface="Arial"/>
              </a:rPr>
              <a:t>AState.edu</a:t>
            </a:r>
            <a:endParaRPr lang="en-US" sz="900" b="1" dirty="0">
              <a:solidFill>
                <a:srgbClr val="FFFFFF"/>
              </a:solidFill>
              <a:latin typeface="Arial"/>
              <a:cs typeface="Arial"/>
            </a:endParaRPr>
          </a:p>
        </p:txBody>
      </p:sp>
      <p:pic>
        <p:nvPicPr>
          <p:cNvPr id="10" name="Picture 9" descr="FB-f-Logo__blue_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37" y="6103558"/>
            <a:ext cx="165326" cy="165326"/>
          </a:xfrm>
          <a:prstGeom prst="rect">
            <a:avLst/>
          </a:prstGeom>
        </p:spPr>
      </p:pic>
      <p:pic>
        <p:nvPicPr>
          <p:cNvPr id="11" name="Picture 10" descr="twitter-bird-light-b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04" y="6273117"/>
            <a:ext cx="274971" cy="274971"/>
          </a:xfrm>
          <a:prstGeom prst="rect">
            <a:avLst/>
          </a:prstGeom>
        </p:spPr>
      </p:pic>
      <p:pic>
        <p:nvPicPr>
          <p:cNvPr id="12" name="Picture 11" descr="world-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37" y="5871147"/>
            <a:ext cx="168411" cy="168411"/>
          </a:xfrm>
          <a:prstGeom prst="rect">
            <a:avLst/>
          </a:prstGeom>
        </p:spPr>
      </p:pic>
      <p:sp>
        <p:nvSpPr>
          <p:cNvPr id="13" name="TextBox 12"/>
          <p:cNvSpPr txBox="1"/>
          <p:nvPr/>
        </p:nvSpPr>
        <p:spPr>
          <a:xfrm>
            <a:off x="435761" y="6056490"/>
            <a:ext cx="1018672"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14" name="TextBox 13"/>
          <p:cNvSpPr txBox="1"/>
          <p:nvPr/>
        </p:nvSpPr>
        <p:spPr>
          <a:xfrm>
            <a:off x="428156" y="6268884"/>
            <a:ext cx="1099148"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2" name="Rectangle 1"/>
          <p:cNvSpPr/>
          <p:nvPr/>
        </p:nvSpPr>
        <p:spPr>
          <a:xfrm>
            <a:off x="1969682" y="297882"/>
            <a:ext cx="4892686" cy="646331"/>
          </a:xfrm>
          <a:prstGeom prst="rect">
            <a:avLst/>
          </a:prstGeom>
        </p:spPr>
        <p:txBody>
          <a:bodyPr wrap="none">
            <a:spAutoFit/>
          </a:bodyPr>
          <a:lstStyle/>
          <a:p>
            <a:pPr lvl="0"/>
            <a:r>
              <a:rPr lang="en-US" sz="3600" dirty="0">
                <a:solidFill>
                  <a:srgbClr val="FFFFFF"/>
                </a:solidFill>
                <a:latin typeface="Georgia"/>
                <a:cs typeface="Georgia"/>
              </a:rPr>
              <a:t>Functions of a Syllabus</a:t>
            </a:r>
            <a:endParaRPr lang="en-US" dirty="0">
              <a:solidFill>
                <a:srgbClr val="FFFFFF"/>
              </a:solidFill>
              <a:latin typeface="Arial"/>
              <a:cs typeface="Arial"/>
            </a:endParaRPr>
          </a:p>
        </p:txBody>
      </p:sp>
      <p:pic>
        <p:nvPicPr>
          <p:cNvPr id="15" name="Picture 14" descr="UnivLogo_Stack_2C_Dar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804" y="365476"/>
            <a:ext cx="1267480" cy="989238"/>
          </a:xfrm>
          <a:prstGeom prst="rect">
            <a:avLst/>
          </a:prstGeom>
        </p:spPr>
      </p:pic>
      <p:graphicFrame>
        <p:nvGraphicFramePr>
          <p:cNvPr id="3" name="Diagram 2">
            <a:extLst>
              <a:ext uri="{FF2B5EF4-FFF2-40B4-BE49-F238E27FC236}">
                <a16:creationId xmlns:a16="http://schemas.microsoft.com/office/drawing/2014/main" id="{9D32C22C-320C-604B-BFA2-EFD6275317E1}"/>
              </a:ext>
            </a:extLst>
          </p:cNvPr>
          <p:cNvGraphicFramePr/>
          <p:nvPr/>
        </p:nvGraphicFramePr>
        <p:xfrm>
          <a:off x="1969682" y="1544546"/>
          <a:ext cx="7037148" cy="51648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Rectangle 3">
            <a:extLst>
              <a:ext uri="{FF2B5EF4-FFF2-40B4-BE49-F238E27FC236}">
                <a16:creationId xmlns:a16="http://schemas.microsoft.com/office/drawing/2014/main" id="{5C0031CA-671D-334E-BB38-D17E5C6A889D}"/>
              </a:ext>
            </a:extLst>
          </p:cNvPr>
          <p:cNvSpPr/>
          <p:nvPr/>
        </p:nvSpPr>
        <p:spPr>
          <a:xfrm>
            <a:off x="1969682" y="944212"/>
            <a:ext cx="6935509" cy="646331"/>
          </a:xfrm>
          <a:prstGeom prst="rect">
            <a:avLst/>
          </a:prstGeom>
        </p:spPr>
        <p:txBody>
          <a:bodyPr wrap="square">
            <a:spAutoFit/>
          </a:bodyPr>
          <a:lstStyle/>
          <a:p>
            <a:r>
              <a:rPr lang="en-US" dirty="0">
                <a:solidFill>
                  <a:schemeClr val="bg1"/>
                </a:solidFill>
              </a:rPr>
              <a:t>The syllabus must consider information policies, procedures, structure, function and audiences from all of the following:</a:t>
            </a:r>
            <a:endParaRPr lang="en-US" dirty="0"/>
          </a:p>
        </p:txBody>
      </p:sp>
    </p:spTree>
    <p:extLst>
      <p:ext uri="{BB962C8B-B14F-4D97-AF65-F5344CB8AC3E}">
        <p14:creationId xmlns:p14="http://schemas.microsoft.com/office/powerpoint/2010/main" val="3430731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741533" y="350266"/>
            <a:ext cx="0" cy="6197822"/>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28156" y="5821179"/>
            <a:ext cx="787502" cy="230832"/>
          </a:xfrm>
          <a:prstGeom prst="rect">
            <a:avLst/>
          </a:prstGeom>
          <a:noFill/>
        </p:spPr>
        <p:txBody>
          <a:bodyPr wrap="none" rtlCol="0">
            <a:spAutoFit/>
          </a:bodyPr>
          <a:lstStyle/>
          <a:p>
            <a:r>
              <a:rPr lang="en-US" sz="900" b="1" dirty="0" err="1">
                <a:solidFill>
                  <a:srgbClr val="FFFFFF"/>
                </a:solidFill>
                <a:latin typeface="Arial"/>
                <a:cs typeface="Arial"/>
              </a:rPr>
              <a:t>AState.edu</a:t>
            </a:r>
            <a:endParaRPr lang="en-US" sz="900" b="1" dirty="0">
              <a:solidFill>
                <a:srgbClr val="FFFFFF"/>
              </a:solidFill>
              <a:latin typeface="Arial"/>
              <a:cs typeface="Arial"/>
            </a:endParaRPr>
          </a:p>
        </p:txBody>
      </p:sp>
      <p:pic>
        <p:nvPicPr>
          <p:cNvPr id="10" name="Picture 9" descr="FB-f-Logo__blue_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37" y="6103558"/>
            <a:ext cx="165326" cy="165326"/>
          </a:xfrm>
          <a:prstGeom prst="rect">
            <a:avLst/>
          </a:prstGeom>
        </p:spPr>
      </p:pic>
      <p:pic>
        <p:nvPicPr>
          <p:cNvPr id="11" name="Picture 10" descr="twitter-bird-light-b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04" y="6273117"/>
            <a:ext cx="274971" cy="274971"/>
          </a:xfrm>
          <a:prstGeom prst="rect">
            <a:avLst/>
          </a:prstGeom>
        </p:spPr>
      </p:pic>
      <p:pic>
        <p:nvPicPr>
          <p:cNvPr id="12" name="Picture 11" descr="world-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37" y="5871147"/>
            <a:ext cx="168411" cy="168411"/>
          </a:xfrm>
          <a:prstGeom prst="rect">
            <a:avLst/>
          </a:prstGeom>
        </p:spPr>
      </p:pic>
      <p:sp>
        <p:nvSpPr>
          <p:cNvPr id="13" name="TextBox 12"/>
          <p:cNvSpPr txBox="1"/>
          <p:nvPr/>
        </p:nvSpPr>
        <p:spPr>
          <a:xfrm>
            <a:off x="435761" y="6056490"/>
            <a:ext cx="1018672"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14" name="TextBox 13"/>
          <p:cNvSpPr txBox="1"/>
          <p:nvPr/>
        </p:nvSpPr>
        <p:spPr>
          <a:xfrm>
            <a:off x="428156" y="6268884"/>
            <a:ext cx="1099148"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16" name="TextBox 15"/>
          <p:cNvSpPr txBox="1"/>
          <p:nvPr/>
        </p:nvSpPr>
        <p:spPr>
          <a:xfrm>
            <a:off x="1969682" y="990269"/>
            <a:ext cx="6783614" cy="4524315"/>
          </a:xfrm>
          <a:prstGeom prst="rect">
            <a:avLst/>
          </a:prstGeom>
          <a:noFill/>
        </p:spPr>
        <p:txBody>
          <a:bodyPr wrap="square" rtlCol="0">
            <a:spAutoFit/>
          </a:bodyPr>
          <a:lstStyle/>
          <a:p>
            <a:r>
              <a:rPr lang="en-US" dirty="0">
                <a:solidFill>
                  <a:schemeClr val="bg1"/>
                </a:solidFill>
              </a:rPr>
              <a:t>The most fundamental function of a syllabus is to establish communication between faculty and students. More specifically, a course syllabus serves to:</a:t>
            </a:r>
          </a:p>
          <a:p>
            <a:pPr marL="285750" indent="-285750">
              <a:buFont typeface="Arial" panose="020B0604020202020204" pitchFamily="34" charset="0"/>
              <a:buChar char="•"/>
            </a:pPr>
            <a:r>
              <a:rPr lang="en-US" dirty="0">
                <a:solidFill>
                  <a:schemeClr val="bg1"/>
                </a:solidFill>
              </a:rPr>
              <a:t>Inform students of University policies and procedures including disability services, weather, COVID19, etc.</a:t>
            </a:r>
          </a:p>
          <a:p>
            <a:pPr marL="285750" indent="-285750">
              <a:buFont typeface="Arial" panose="020B0604020202020204" pitchFamily="34" charset="0"/>
              <a:buChar char="•"/>
            </a:pPr>
            <a:r>
              <a:rPr lang="en-US" dirty="0">
                <a:solidFill>
                  <a:schemeClr val="bg1"/>
                </a:solidFill>
              </a:rPr>
              <a:t>Provide links for campus-wide information</a:t>
            </a:r>
          </a:p>
          <a:p>
            <a:pPr marL="285750" indent="-285750">
              <a:buFont typeface="Arial" panose="020B0604020202020204" pitchFamily="34" charset="0"/>
              <a:buChar char="•"/>
            </a:pPr>
            <a:r>
              <a:rPr lang="en-US" dirty="0">
                <a:solidFill>
                  <a:schemeClr val="bg1"/>
                </a:solidFill>
              </a:rPr>
              <a:t>List program learning outcomes and goals</a:t>
            </a:r>
          </a:p>
          <a:p>
            <a:pPr marL="285750" indent="-285750">
              <a:buFont typeface="Arial" panose="020B0604020202020204" pitchFamily="34" charset="0"/>
              <a:buChar char="•"/>
            </a:pPr>
            <a:r>
              <a:rPr lang="en-US" dirty="0">
                <a:solidFill>
                  <a:schemeClr val="bg1"/>
                </a:solidFill>
              </a:rPr>
              <a:t>Show connections between course and program</a:t>
            </a:r>
          </a:p>
          <a:p>
            <a:pPr marL="285750" indent="-285750">
              <a:buFont typeface="Arial" panose="020B0604020202020204" pitchFamily="34" charset="0"/>
              <a:buChar char="•"/>
            </a:pPr>
            <a:r>
              <a:rPr lang="en-US" dirty="0">
                <a:solidFill>
                  <a:schemeClr val="bg1"/>
                </a:solidFill>
              </a:rPr>
              <a:t>State the Instructor’s name, contact information and office hours</a:t>
            </a:r>
          </a:p>
          <a:p>
            <a:pPr marL="285750" indent="-285750">
              <a:buFont typeface="Arial" panose="020B0604020202020204" pitchFamily="34" charset="0"/>
              <a:buChar char="•"/>
            </a:pPr>
            <a:r>
              <a:rPr lang="en-US" dirty="0">
                <a:solidFill>
                  <a:schemeClr val="bg1"/>
                </a:solidFill>
              </a:rPr>
              <a:t>List course learning outcomes and goals</a:t>
            </a:r>
          </a:p>
          <a:p>
            <a:pPr marL="285750" indent="-285750">
              <a:buFont typeface="Arial" panose="020B0604020202020204" pitchFamily="34" charset="0"/>
              <a:buChar char="•"/>
            </a:pPr>
            <a:r>
              <a:rPr lang="en-US" dirty="0">
                <a:solidFill>
                  <a:schemeClr val="bg1"/>
                </a:solidFill>
              </a:rPr>
              <a:t>State the course’s content, readings and other materials</a:t>
            </a:r>
          </a:p>
          <a:p>
            <a:pPr marL="285750" indent="-285750">
              <a:buFont typeface="Arial" panose="020B0604020202020204" pitchFamily="34" charset="0"/>
              <a:buChar char="•"/>
            </a:pPr>
            <a:r>
              <a:rPr lang="en-US" dirty="0">
                <a:solidFill>
                  <a:schemeClr val="bg1"/>
                </a:solidFill>
              </a:rPr>
              <a:t>Provide course policies, including grading, attendance and other expectations</a:t>
            </a:r>
          </a:p>
          <a:p>
            <a:pPr marL="285750" indent="-285750">
              <a:buFont typeface="Arial" panose="020B0604020202020204" pitchFamily="34" charset="0"/>
              <a:buChar char="•"/>
            </a:pPr>
            <a:r>
              <a:rPr lang="en-US" dirty="0">
                <a:solidFill>
                  <a:schemeClr val="bg1"/>
                </a:solidFill>
              </a:rPr>
              <a:t>Sets timeline for lectures, examinations and other course dates</a:t>
            </a:r>
          </a:p>
          <a:p>
            <a:pPr marL="285750" indent="-285750">
              <a:buFont typeface="Arial" panose="020B0604020202020204" pitchFamily="34" charset="0"/>
              <a:buChar char="•"/>
            </a:pPr>
            <a:r>
              <a:rPr lang="en-US" dirty="0">
                <a:solidFill>
                  <a:schemeClr val="bg1"/>
                </a:solidFill>
              </a:rPr>
              <a:t>Anything else important to the structure, function and execution of the course</a:t>
            </a:r>
          </a:p>
        </p:txBody>
      </p:sp>
      <p:sp>
        <p:nvSpPr>
          <p:cNvPr id="2" name="Rectangle 1"/>
          <p:cNvSpPr/>
          <p:nvPr/>
        </p:nvSpPr>
        <p:spPr>
          <a:xfrm>
            <a:off x="1969682" y="297882"/>
            <a:ext cx="4892686" cy="646331"/>
          </a:xfrm>
          <a:prstGeom prst="rect">
            <a:avLst/>
          </a:prstGeom>
        </p:spPr>
        <p:txBody>
          <a:bodyPr wrap="none">
            <a:spAutoFit/>
          </a:bodyPr>
          <a:lstStyle/>
          <a:p>
            <a:pPr lvl="0"/>
            <a:r>
              <a:rPr lang="en-US" sz="3600" dirty="0">
                <a:solidFill>
                  <a:srgbClr val="FFFFFF"/>
                </a:solidFill>
                <a:latin typeface="Georgia"/>
                <a:cs typeface="Georgia"/>
              </a:rPr>
              <a:t>Functions of a Syllabus</a:t>
            </a:r>
            <a:endParaRPr lang="en-US" dirty="0">
              <a:solidFill>
                <a:srgbClr val="FFFFFF"/>
              </a:solidFill>
              <a:latin typeface="Arial"/>
              <a:cs typeface="Arial"/>
            </a:endParaRPr>
          </a:p>
        </p:txBody>
      </p:sp>
      <p:pic>
        <p:nvPicPr>
          <p:cNvPr id="15" name="Picture 14" descr="UnivLogo_Stack_2C_Dar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804" y="365476"/>
            <a:ext cx="1267480" cy="989238"/>
          </a:xfrm>
          <a:prstGeom prst="rect">
            <a:avLst/>
          </a:prstGeom>
        </p:spPr>
      </p:pic>
    </p:spTree>
    <p:extLst>
      <p:ext uri="{BB962C8B-B14F-4D97-AF65-F5344CB8AC3E}">
        <p14:creationId xmlns:p14="http://schemas.microsoft.com/office/powerpoint/2010/main" val="3663189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741533" y="350266"/>
            <a:ext cx="0" cy="6197822"/>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28156" y="5821179"/>
            <a:ext cx="787502" cy="230832"/>
          </a:xfrm>
          <a:prstGeom prst="rect">
            <a:avLst/>
          </a:prstGeom>
          <a:noFill/>
        </p:spPr>
        <p:txBody>
          <a:bodyPr wrap="none" rtlCol="0">
            <a:spAutoFit/>
          </a:bodyPr>
          <a:lstStyle/>
          <a:p>
            <a:r>
              <a:rPr lang="en-US" sz="900" b="1" dirty="0" err="1">
                <a:solidFill>
                  <a:srgbClr val="FFFFFF"/>
                </a:solidFill>
                <a:latin typeface="Arial"/>
                <a:cs typeface="Arial"/>
              </a:rPr>
              <a:t>AState.edu</a:t>
            </a:r>
            <a:endParaRPr lang="en-US" sz="900" b="1" dirty="0">
              <a:solidFill>
                <a:srgbClr val="FFFFFF"/>
              </a:solidFill>
              <a:latin typeface="Arial"/>
              <a:cs typeface="Arial"/>
            </a:endParaRPr>
          </a:p>
        </p:txBody>
      </p:sp>
      <p:pic>
        <p:nvPicPr>
          <p:cNvPr id="10" name="Picture 9" descr="FB-f-Logo__blue_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37" y="6103558"/>
            <a:ext cx="165326" cy="165326"/>
          </a:xfrm>
          <a:prstGeom prst="rect">
            <a:avLst/>
          </a:prstGeom>
        </p:spPr>
      </p:pic>
      <p:pic>
        <p:nvPicPr>
          <p:cNvPr id="11" name="Picture 10" descr="twitter-bird-light-b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04" y="6273117"/>
            <a:ext cx="274971" cy="274971"/>
          </a:xfrm>
          <a:prstGeom prst="rect">
            <a:avLst/>
          </a:prstGeom>
        </p:spPr>
      </p:pic>
      <p:pic>
        <p:nvPicPr>
          <p:cNvPr id="12" name="Picture 11" descr="world-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37" y="5871147"/>
            <a:ext cx="168411" cy="168411"/>
          </a:xfrm>
          <a:prstGeom prst="rect">
            <a:avLst/>
          </a:prstGeom>
        </p:spPr>
      </p:pic>
      <p:sp>
        <p:nvSpPr>
          <p:cNvPr id="13" name="TextBox 12"/>
          <p:cNvSpPr txBox="1"/>
          <p:nvPr/>
        </p:nvSpPr>
        <p:spPr>
          <a:xfrm>
            <a:off x="435761" y="6056490"/>
            <a:ext cx="1018672"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14" name="TextBox 13"/>
          <p:cNvSpPr txBox="1"/>
          <p:nvPr/>
        </p:nvSpPr>
        <p:spPr>
          <a:xfrm>
            <a:off x="428156" y="6268884"/>
            <a:ext cx="1099148"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16" name="TextBox 15"/>
          <p:cNvSpPr txBox="1"/>
          <p:nvPr/>
        </p:nvSpPr>
        <p:spPr>
          <a:xfrm>
            <a:off x="1969682" y="990269"/>
            <a:ext cx="6783614"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Audiences for syllabi go beyond your current students. Other readers include:</a:t>
            </a:r>
          </a:p>
          <a:p>
            <a:pPr marL="742950" lvl="1" indent="-285750">
              <a:buFont typeface="Arial" panose="020B0604020202020204" pitchFamily="34" charset="0"/>
              <a:buChar char="•"/>
            </a:pPr>
            <a:r>
              <a:rPr lang="en-US" dirty="0">
                <a:solidFill>
                  <a:schemeClr val="bg1"/>
                </a:solidFill>
              </a:rPr>
              <a:t>Accrediting Bodies</a:t>
            </a:r>
          </a:p>
          <a:p>
            <a:pPr marL="742950" lvl="1" indent="-285750">
              <a:buFont typeface="Arial" panose="020B0604020202020204" pitchFamily="34" charset="0"/>
              <a:buChar char="•"/>
            </a:pPr>
            <a:r>
              <a:rPr lang="en-US" dirty="0">
                <a:solidFill>
                  <a:schemeClr val="bg1"/>
                </a:solidFill>
              </a:rPr>
              <a:t>Registrars</a:t>
            </a:r>
          </a:p>
          <a:p>
            <a:pPr marL="742950" lvl="1" indent="-285750">
              <a:buFont typeface="Arial" panose="020B0604020202020204" pitchFamily="34" charset="0"/>
              <a:buChar char="•"/>
            </a:pPr>
            <a:r>
              <a:rPr lang="en-US" dirty="0">
                <a:solidFill>
                  <a:schemeClr val="bg1"/>
                </a:solidFill>
              </a:rPr>
              <a:t>Employers or Certification Officers</a:t>
            </a:r>
          </a:p>
          <a:p>
            <a:pPr marL="742950" lvl="1" indent="-285750">
              <a:buFont typeface="Arial" panose="020B0604020202020204" pitchFamily="34" charset="0"/>
              <a:buChar char="•"/>
            </a:pPr>
            <a:r>
              <a:rPr lang="en-US" dirty="0">
                <a:solidFill>
                  <a:schemeClr val="bg1"/>
                </a:solidFill>
              </a:rPr>
              <a:t>Enrolled and Potential Students</a:t>
            </a:r>
          </a:p>
          <a:p>
            <a:pPr marL="742950" lvl="1" indent="-285750">
              <a:buFont typeface="Arial" panose="020B0604020202020204" pitchFamily="34" charset="0"/>
              <a:buChar char="•"/>
            </a:pPr>
            <a:r>
              <a:rPr lang="en-US" dirty="0">
                <a:solidFill>
                  <a:schemeClr val="bg1"/>
                </a:solidFill>
              </a:rPr>
              <a:t>Grievance Committees</a:t>
            </a:r>
          </a:p>
          <a:p>
            <a:pPr marL="742950" lvl="1" indent="-285750">
              <a:buFont typeface="Arial" panose="020B0604020202020204" pitchFamily="34" charset="0"/>
              <a:buChar char="•"/>
            </a:pPr>
            <a:r>
              <a:rPr lang="en-US" dirty="0">
                <a:solidFill>
                  <a:schemeClr val="bg1"/>
                </a:solidFill>
              </a:rPr>
              <a:t>Alf?!</a:t>
            </a:r>
          </a:p>
        </p:txBody>
      </p:sp>
      <p:sp>
        <p:nvSpPr>
          <p:cNvPr id="2" name="Rectangle 1"/>
          <p:cNvSpPr/>
          <p:nvPr/>
        </p:nvSpPr>
        <p:spPr>
          <a:xfrm>
            <a:off x="1969682" y="297882"/>
            <a:ext cx="6429965" cy="646331"/>
          </a:xfrm>
          <a:prstGeom prst="rect">
            <a:avLst/>
          </a:prstGeom>
        </p:spPr>
        <p:txBody>
          <a:bodyPr wrap="none">
            <a:spAutoFit/>
          </a:bodyPr>
          <a:lstStyle/>
          <a:p>
            <a:pPr lvl="0"/>
            <a:r>
              <a:rPr lang="en-US" sz="3600" dirty="0">
                <a:solidFill>
                  <a:srgbClr val="FFFFFF"/>
                </a:solidFill>
                <a:latin typeface="Georgia"/>
                <a:cs typeface="Georgia"/>
              </a:rPr>
              <a:t>Who is reading your syllabus?!</a:t>
            </a:r>
            <a:endParaRPr lang="en-US" dirty="0">
              <a:solidFill>
                <a:srgbClr val="FFFFFF"/>
              </a:solidFill>
              <a:latin typeface="Arial"/>
              <a:cs typeface="Arial"/>
            </a:endParaRPr>
          </a:p>
        </p:txBody>
      </p:sp>
      <p:pic>
        <p:nvPicPr>
          <p:cNvPr id="15" name="Picture 14" descr="UnivLogo_Stack_2C_Dar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804" y="365476"/>
            <a:ext cx="1267480" cy="989238"/>
          </a:xfrm>
          <a:prstGeom prst="rect">
            <a:avLst/>
          </a:prstGeom>
        </p:spPr>
      </p:pic>
      <p:pic>
        <p:nvPicPr>
          <p:cNvPr id="3" name="Picture 2">
            <a:extLst>
              <a:ext uri="{FF2B5EF4-FFF2-40B4-BE49-F238E27FC236}">
                <a16:creationId xmlns:a16="http://schemas.microsoft.com/office/drawing/2014/main" id="{6847434D-7220-1D43-83A3-3FC8810803FC}"/>
              </a:ext>
            </a:extLst>
          </p:cNvPr>
          <p:cNvPicPr>
            <a:picLocks noChangeAspect="1"/>
          </p:cNvPicPr>
          <p:nvPr/>
        </p:nvPicPr>
        <p:blipFill>
          <a:blip r:embed="rId6"/>
          <a:stretch>
            <a:fillRect/>
          </a:stretch>
        </p:blipFill>
        <p:spPr>
          <a:xfrm>
            <a:off x="3968623" y="3172986"/>
            <a:ext cx="2260728" cy="3536424"/>
          </a:xfrm>
          <a:prstGeom prst="rect">
            <a:avLst/>
          </a:prstGeom>
        </p:spPr>
      </p:pic>
    </p:spTree>
    <p:extLst>
      <p:ext uri="{BB962C8B-B14F-4D97-AF65-F5344CB8AC3E}">
        <p14:creationId xmlns:p14="http://schemas.microsoft.com/office/powerpoint/2010/main" val="3312009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741533" y="350266"/>
            <a:ext cx="0" cy="6197822"/>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28156" y="5821179"/>
            <a:ext cx="787502" cy="230832"/>
          </a:xfrm>
          <a:prstGeom prst="rect">
            <a:avLst/>
          </a:prstGeom>
          <a:noFill/>
        </p:spPr>
        <p:txBody>
          <a:bodyPr wrap="none" rtlCol="0">
            <a:spAutoFit/>
          </a:bodyPr>
          <a:lstStyle/>
          <a:p>
            <a:r>
              <a:rPr lang="en-US" sz="900" b="1" dirty="0" err="1">
                <a:solidFill>
                  <a:srgbClr val="FFFFFF"/>
                </a:solidFill>
                <a:latin typeface="Arial"/>
                <a:cs typeface="Arial"/>
              </a:rPr>
              <a:t>AState.edu</a:t>
            </a:r>
            <a:endParaRPr lang="en-US" sz="900" b="1" dirty="0">
              <a:solidFill>
                <a:srgbClr val="FFFFFF"/>
              </a:solidFill>
              <a:latin typeface="Arial"/>
              <a:cs typeface="Arial"/>
            </a:endParaRPr>
          </a:p>
        </p:txBody>
      </p:sp>
      <p:pic>
        <p:nvPicPr>
          <p:cNvPr id="10" name="Picture 9" descr="FB-f-Logo__blue_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37" y="6103558"/>
            <a:ext cx="165326" cy="165326"/>
          </a:xfrm>
          <a:prstGeom prst="rect">
            <a:avLst/>
          </a:prstGeom>
        </p:spPr>
      </p:pic>
      <p:pic>
        <p:nvPicPr>
          <p:cNvPr id="11" name="Picture 10" descr="twitter-bird-light-b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04" y="6273117"/>
            <a:ext cx="274971" cy="274971"/>
          </a:xfrm>
          <a:prstGeom prst="rect">
            <a:avLst/>
          </a:prstGeom>
        </p:spPr>
      </p:pic>
      <p:pic>
        <p:nvPicPr>
          <p:cNvPr id="12" name="Picture 11" descr="world-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37" y="5871147"/>
            <a:ext cx="168411" cy="168411"/>
          </a:xfrm>
          <a:prstGeom prst="rect">
            <a:avLst/>
          </a:prstGeom>
        </p:spPr>
      </p:pic>
      <p:sp>
        <p:nvSpPr>
          <p:cNvPr id="13" name="TextBox 12"/>
          <p:cNvSpPr txBox="1"/>
          <p:nvPr/>
        </p:nvSpPr>
        <p:spPr>
          <a:xfrm>
            <a:off x="435761" y="6056490"/>
            <a:ext cx="1018672"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14" name="TextBox 13"/>
          <p:cNvSpPr txBox="1"/>
          <p:nvPr/>
        </p:nvSpPr>
        <p:spPr>
          <a:xfrm>
            <a:off x="428156" y="6268884"/>
            <a:ext cx="1099148"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2" name="Rectangle 1"/>
          <p:cNvSpPr/>
          <p:nvPr/>
        </p:nvSpPr>
        <p:spPr>
          <a:xfrm>
            <a:off x="1969682" y="297882"/>
            <a:ext cx="6429965" cy="646331"/>
          </a:xfrm>
          <a:prstGeom prst="rect">
            <a:avLst/>
          </a:prstGeom>
        </p:spPr>
        <p:txBody>
          <a:bodyPr wrap="none">
            <a:spAutoFit/>
          </a:bodyPr>
          <a:lstStyle/>
          <a:p>
            <a:pPr lvl="0"/>
            <a:r>
              <a:rPr lang="en-US" sz="3600" dirty="0">
                <a:solidFill>
                  <a:srgbClr val="FFFFFF"/>
                </a:solidFill>
                <a:latin typeface="Georgia"/>
                <a:cs typeface="Georgia"/>
              </a:rPr>
              <a:t>Who is reading your syllabus?!</a:t>
            </a:r>
            <a:endParaRPr lang="en-US" dirty="0">
              <a:solidFill>
                <a:srgbClr val="FFFFFF"/>
              </a:solidFill>
              <a:latin typeface="Arial"/>
              <a:cs typeface="Arial"/>
            </a:endParaRPr>
          </a:p>
        </p:txBody>
      </p:sp>
      <p:pic>
        <p:nvPicPr>
          <p:cNvPr id="15" name="Picture 14" descr="UnivLogo_Stack_2C_Dar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804" y="365476"/>
            <a:ext cx="1267480" cy="989238"/>
          </a:xfrm>
          <a:prstGeom prst="rect">
            <a:avLst/>
          </a:prstGeom>
        </p:spPr>
      </p:pic>
      <p:sp>
        <p:nvSpPr>
          <p:cNvPr id="17" name="TextBox 16">
            <a:extLst>
              <a:ext uri="{FF2B5EF4-FFF2-40B4-BE49-F238E27FC236}">
                <a16:creationId xmlns:a16="http://schemas.microsoft.com/office/drawing/2014/main" id="{0A7B7298-B537-C84B-8C79-A6309DD42C82}"/>
              </a:ext>
            </a:extLst>
          </p:cNvPr>
          <p:cNvSpPr txBox="1"/>
          <p:nvPr/>
        </p:nvSpPr>
        <p:spPr>
          <a:xfrm>
            <a:off x="1969682" y="944213"/>
            <a:ext cx="6783614" cy="369331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One professor slipped a question to his students amongst other information in his syllabi to see who was reading it in this Chronicle of Higher Education Article:</a:t>
            </a:r>
          </a:p>
          <a:p>
            <a:r>
              <a:rPr lang="en-US" dirty="0">
                <a:solidFill>
                  <a:schemeClr val="bg1"/>
                </a:solidFill>
                <a:hlinkClick r:id="rId6"/>
              </a:rPr>
              <a:t>“Is Anybody Reading the Syllabus? To Find Out, Some Professors Bury Hidden Gem”</a:t>
            </a: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Other methods that faculty use to ensure students are reading syllabi include:</a:t>
            </a:r>
          </a:p>
          <a:p>
            <a:pPr marL="742950" lvl="1" indent="-285750">
              <a:buFont typeface="Arial" panose="020B0604020202020204" pitchFamily="34" charset="0"/>
              <a:buChar char="•"/>
            </a:pPr>
            <a:r>
              <a:rPr lang="en-US" dirty="0">
                <a:solidFill>
                  <a:schemeClr val="bg1"/>
                </a:solidFill>
              </a:rPr>
              <a:t>Syllabi Quizzes</a:t>
            </a:r>
          </a:p>
          <a:p>
            <a:pPr marL="742950" lvl="1" indent="-285750">
              <a:buFont typeface="Arial" panose="020B0604020202020204" pitchFamily="34" charset="0"/>
              <a:buChar char="•"/>
            </a:pPr>
            <a:r>
              <a:rPr lang="en-US" dirty="0">
                <a:solidFill>
                  <a:schemeClr val="bg1"/>
                </a:solidFill>
              </a:rPr>
              <a:t>Reflection on their expectations for the course</a:t>
            </a:r>
          </a:p>
          <a:p>
            <a:pPr marL="742950" lvl="1" indent="-285750">
              <a:buFont typeface="Arial" panose="020B0604020202020204" pitchFamily="34" charset="0"/>
              <a:buChar char="•"/>
            </a:pPr>
            <a:r>
              <a:rPr lang="en-US" dirty="0">
                <a:solidFill>
                  <a:schemeClr val="bg1"/>
                </a:solidFill>
              </a:rPr>
              <a:t>Hidden “Gems”</a:t>
            </a:r>
          </a:p>
          <a:p>
            <a:pPr marL="742950" lvl="1" indent="-285750">
              <a:buFont typeface="Arial" panose="020B0604020202020204" pitchFamily="34" charset="0"/>
              <a:buChar char="•"/>
            </a:pPr>
            <a:r>
              <a:rPr lang="en-US" dirty="0">
                <a:solidFill>
                  <a:schemeClr val="bg1"/>
                </a:solidFill>
              </a:rPr>
              <a:t>Others???</a:t>
            </a:r>
          </a:p>
        </p:txBody>
      </p:sp>
    </p:spTree>
    <p:extLst>
      <p:ext uri="{BB962C8B-B14F-4D97-AF65-F5344CB8AC3E}">
        <p14:creationId xmlns:p14="http://schemas.microsoft.com/office/powerpoint/2010/main" val="131625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a:off x="259746" y="5979715"/>
            <a:ext cx="847834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614231" y="6297089"/>
            <a:ext cx="787502" cy="230832"/>
          </a:xfrm>
          <a:prstGeom prst="rect">
            <a:avLst/>
          </a:prstGeom>
          <a:noFill/>
        </p:spPr>
        <p:txBody>
          <a:bodyPr wrap="none" rtlCol="0">
            <a:spAutoFit/>
          </a:bodyPr>
          <a:lstStyle/>
          <a:p>
            <a:r>
              <a:rPr lang="en-US" sz="900" b="1" dirty="0" err="1">
                <a:solidFill>
                  <a:srgbClr val="FFFFFF"/>
                </a:solidFill>
                <a:latin typeface="Arial"/>
                <a:cs typeface="Arial"/>
              </a:rPr>
              <a:t>AState.edu</a:t>
            </a:r>
            <a:endParaRPr lang="en-US" sz="900" b="1" dirty="0">
              <a:solidFill>
                <a:srgbClr val="FFFFFF"/>
              </a:solidFill>
              <a:latin typeface="Arial"/>
              <a:cs typeface="Arial"/>
            </a:endParaRPr>
          </a:p>
        </p:txBody>
      </p:sp>
      <p:pic>
        <p:nvPicPr>
          <p:cNvPr id="20" name="Picture 19" descr="FB-f-Logo__blue_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350" y="6350205"/>
            <a:ext cx="165326" cy="165326"/>
          </a:xfrm>
          <a:prstGeom prst="rect">
            <a:avLst/>
          </a:prstGeom>
        </p:spPr>
      </p:pic>
      <p:pic>
        <p:nvPicPr>
          <p:cNvPr id="21" name="Picture 20" descr="twitter-bird-light-b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097" y="6290489"/>
            <a:ext cx="274971" cy="274971"/>
          </a:xfrm>
          <a:prstGeom prst="rect">
            <a:avLst/>
          </a:prstGeom>
        </p:spPr>
      </p:pic>
      <p:pic>
        <p:nvPicPr>
          <p:cNvPr id="22" name="Picture 21" descr="world-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3917" y="6347057"/>
            <a:ext cx="168411" cy="168411"/>
          </a:xfrm>
          <a:prstGeom prst="rect">
            <a:avLst/>
          </a:prstGeom>
        </p:spPr>
      </p:pic>
      <p:sp>
        <p:nvSpPr>
          <p:cNvPr id="23" name="TextBox 22"/>
          <p:cNvSpPr txBox="1"/>
          <p:nvPr/>
        </p:nvSpPr>
        <p:spPr>
          <a:xfrm>
            <a:off x="6587664" y="6303137"/>
            <a:ext cx="1018672"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24" name="TextBox 23"/>
          <p:cNvSpPr txBox="1"/>
          <p:nvPr/>
        </p:nvSpPr>
        <p:spPr>
          <a:xfrm>
            <a:off x="7725679" y="6294722"/>
            <a:ext cx="1099148" cy="230832"/>
          </a:xfrm>
          <a:prstGeom prst="rect">
            <a:avLst/>
          </a:prstGeom>
          <a:noFill/>
        </p:spPr>
        <p:txBody>
          <a:bodyPr wrap="none" rtlCol="0">
            <a:spAutoFit/>
          </a:bodyPr>
          <a:lstStyle/>
          <a:p>
            <a:r>
              <a:rPr lang="en-US" sz="900" b="1" dirty="0">
                <a:solidFill>
                  <a:srgbClr val="FFFFFF"/>
                </a:solidFill>
                <a:latin typeface="Arial"/>
                <a:cs typeface="Arial"/>
              </a:rPr>
              <a:t>@</a:t>
            </a:r>
            <a:r>
              <a:rPr lang="en-US" sz="900" b="1" dirty="0" err="1">
                <a:solidFill>
                  <a:srgbClr val="FFFFFF"/>
                </a:solidFill>
                <a:latin typeface="Arial"/>
                <a:cs typeface="Arial"/>
              </a:rPr>
              <a:t>ArkansasState</a:t>
            </a:r>
            <a:endParaRPr lang="en-US" sz="900" b="1" dirty="0">
              <a:solidFill>
                <a:srgbClr val="FFFFFF"/>
              </a:solidFill>
              <a:latin typeface="Arial"/>
              <a:cs typeface="Arial"/>
            </a:endParaRPr>
          </a:p>
        </p:txBody>
      </p:sp>
      <p:sp>
        <p:nvSpPr>
          <p:cNvPr id="10" name="TextBox 9"/>
          <p:cNvSpPr txBox="1"/>
          <p:nvPr/>
        </p:nvSpPr>
        <p:spPr>
          <a:xfrm>
            <a:off x="259746" y="944213"/>
            <a:ext cx="8478341" cy="4832092"/>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bg1"/>
                </a:solidFill>
              </a:rPr>
              <a:t>Course Information including: Full Name, Course Number, CRN, Location, Days and Time, and Description from Current Bulletin</a:t>
            </a:r>
          </a:p>
          <a:p>
            <a:pPr marL="342900" indent="-342900">
              <a:buFont typeface="Arial" panose="020B0604020202020204" pitchFamily="34" charset="0"/>
              <a:buChar char="•"/>
            </a:pPr>
            <a:r>
              <a:rPr lang="en-US" dirty="0">
                <a:solidFill>
                  <a:schemeClr val="bg1"/>
                </a:solidFill>
              </a:rPr>
              <a:t>Instructor Information including: Name, Title, Specialty, Contact Information, Office Hours and Location</a:t>
            </a:r>
          </a:p>
          <a:p>
            <a:pPr marL="342900" indent="-342900">
              <a:buFont typeface="Arial" panose="020B0604020202020204" pitchFamily="34" charset="0"/>
              <a:buChar char="•"/>
            </a:pPr>
            <a:r>
              <a:rPr lang="en-US" dirty="0">
                <a:solidFill>
                  <a:schemeClr val="bg1"/>
                </a:solidFill>
              </a:rPr>
              <a:t>Program Learning Outcomes</a:t>
            </a:r>
          </a:p>
          <a:p>
            <a:pPr marL="342900" indent="-342900">
              <a:buFont typeface="Arial" panose="020B0604020202020204" pitchFamily="34" charset="0"/>
              <a:buChar char="•"/>
            </a:pPr>
            <a:r>
              <a:rPr lang="en-US" dirty="0">
                <a:solidFill>
                  <a:schemeClr val="bg1"/>
                </a:solidFill>
              </a:rPr>
              <a:t>Course Learning Outcomes</a:t>
            </a:r>
          </a:p>
          <a:p>
            <a:pPr marL="342900" indent="-342900">
              <a:buFont typeface="Arial" panose="020B0604020202020204" pitchFamily="34" charset="0"/>
              <a:buChar char="•"/>
            </a:pPr>
            <a:r>
              <a:rPr lang="en-US" dirty="0">
                <a:solidFill>
                  <a:schemeClr val="bg1"/>
                </a:solidFill>
              </a:rPr>
              <a:t>University, College, Department, Program, Course Procedures, Policies and Information</a:t>
            </a:r>
          </a:p>
          <a:p>
            <a:pPr marL="342900" indent="-342900">
              <a:buFont typeface="Arial" panose="020B0604020202020204" pitchFamily="34" charset="0"/>
              <a:buChar char="•"/>
            </a:pPr>
            <a:r>
              <a:rPr lang="en-US" dirty="0">
                <a:solidFill>
                  <a:schemeClr val="bg1"/>
                </a:solidFill>
              </a:rPr>
              <a:t>Course Content</a:t>
            </a:r>
          </a:p>
          <a:p>
            <a:pPr marL="342900" indent="-342900">
              <a:buFont typeface="Arial" panose="020B0604020202020204" pitchFamily="34" charset="0"/>
              <a:buChar char="•"/>
            </a:pPr>
            <a:r>
              <a:rPr lang="en-US" dirty="0">
                <a:solidFill>
                  <a:schemeClr val="bg1"/>
                </a:solidFill>
              </a:rPr>
              <a:t>Required Materials</a:t>
            </a:r>
          </a:p>
          <a:p>
            <a:pPr marL="342900" indent="-342900">
              <a:buFont typeface="Arial" panose="020B0604020202020204" pitchFamily="34" charset="0"/>
              <a:buChar char="•"/>
            </a:pPr>
            <a:r>
              <a:rPr lang="en-US" dirty="0">
                <a:solidFill>
                  <a:schemeClr val="bg1"/>
                </a:solidFill>
              </a:rPr>
              <a:t>Course Expectations</a:t>
            </a:r>
          </a:p>
          <a:p>
            <a:pPr marL="342900" indent="-342900">
              <a:buFont typeface="Arial" panose="020B0604020202020204" pitchFamily="34" charset="0"/>
              <a:buChar char="•"/>
            </a:pPr>
            <a:r>
              <a:rPr lang="en-US" dirty="0">
                <a:solidFill>
                  <a:schemeClr val="bg1"/>
                </a:solidFill>
              </a:rPr>
              <a:t>Course Timeline</a:t>
            </a:r>
          </a:p>
          <a:p>
            <a:pPr marL="342900" indent="-342900">
              <a:buFont typeface="Arial" panose="020B0604020202020204" pitchFamily="34" charset="0"/>
              <a:buChar char="•"/>
            </a:pPr>
            <a:r>
              <a:rPr lang="en-US" dirty="0">
                <a:solidFill>
                  <a:schemeClr val="bg1"/>
                </a:solidFill>
              </a:rPr>
              <a:t>Required Components including: Statements on Disability Accommodations, Weather, Title IX, COVID19, Grading, etc.</a:t>
            </a:r>
          </a:p>
          <a:p>
            <a:pPr marL="342900" indent="-342900">
              <a:buFont typeface="Arial" panose="020B0604020202020204" pitchFamily="34" charset="0"/>
              <a:buChar char="•"/>
            </a:pPr>
            <a:endParaRPr lang="en-US" sz="2000" dirty="0">
              <a:solidFill>
                <a:schemeClr val="bg1"/>
              </a:solidFill>
            </a:endParaRPr>
          </a:p>
          <a:p>
            <a:r>
              <a:rPr lang="en-US" sz="1600" dirty="0">
                <a:solidFill>
                  <a:schemeClr val="bg1"/>
                </a:solidFill>
              </a:rPr>
              <a:t>For a complete list of A-State’s syllabus recommendations, please see Appendix C of the Assessment Manual here: </a:t>
            </a:r>
            <a:r>
              <a:rPr lang="en-US" sz="1600" i="1" dirty="0">
                <a:hlinkClick r:id="rId5"/>
              </a:rPr>
              <a:t>http://www.astate.edu/a/assessment/index.dot</a:t>
            </a:r>
            <a:endParaRPr lang="en-US" sz="1600" i="1" dirty="0">
              <a:solidFill>
                <a:schemeClr val="bg1"/>
              </a:solidFill>
            </a:endParaRPr>
          </a:p>
        </p:txBody>
      </p:sp>
      <p:sp>
        <p:nvSpPr>
          <p:cNvPr id="11" name="Rectangle 10"/>
          <p:cNvSpPr/>
          <p:nvPr/>
        </p:nvSpPr>
        <p:spPr>
          <a:xfrm>
            <a:off x="259746" y="297882"/>
            <a:ext cx="5444119" cy="646331"/>
          </a:xfrm>
          <a:prstGeom prst="rect">
            <a:avLst/>
          </a:prstGeom>
        </p:spPr>
        <p:txBody>
          <a:bodyPr wrap="none">
            <a:spAutoFit/>
          </a:bodyPr>
          <a:lstStyle/>
          <a:p>
            <a:pPr lvl="0"/>
            <a:r>
              <a:rPr lang="en-US" sz="3600" dirty="0">
                <a:solidFill>
                  <a:srgbClr val="FFFFFF"/>
                </a:solidFill>
                <a:latin typeface="Georgia"/>
                <a:cs typeface="Georgia"/>
              </a:rPr>
              <a:t>Components of a Syllabus</a:t>
            </a:r>
            <a:endParaRPr lang="en-US" dirty="0">
              <a:solidFill>
                <a:srgbClr val="FFFFFF"/>
              </a:solidFill>
              <a:latin typeface="Arial"/>
              <a:cs typeface="Arial"/>
            </a:endParaRPr>
          </a:p>
        </p:txBody>
      </p:sp>
      <p:pic>
        <p:nvPicPr>
          <p:cNvPr id="2" name="Picture 1" descr="UnivLogo_Horiz_2C_Dark.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746" y="6112302"/>
            <a:ext cx="2329965" cy="625761"/>
          </a:xfrm>
          <a:prstGeom prst="rect">
            <a:avLst/>
          </a:prstGeom>
        </p:spPr>
      </p:pic>
    </p:spTree>
    <p:extLst>
      <p:ext uri="{BB962C8B-B14F-4D97-AF65-F5344CB8AC3E}">
        <p14:creationId xmlns:p14="http://schemas.microsoft.com/office/powerpoint/2010/main" val="5522426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1491</TotalTime>
  <Words>1646</Words>
  <Application>Microsoft Macintosh PowerPoint</Application>
  <PresentationFormat>On-screen Show (4:3)</PresentationFormat>
  <Paragraphs>273</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Arkansas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Clark</dc:creator>
  <cp:lastModifiedBy>Microsoft Office User</cp:lastModifiedBy>
  <cp:revision>74</cp:revision>
  <cp:lastPrinted>2013-08-23T22:03:43Z</cp:lastPrinted>
  <dcterms:created xsi:type="dcterms:W3CDTF">2013-08-23T15:55:02Z</dcterms:created>
  <dcterms:modified xsi:type="dcterms:W3CDTF">2020-07-28T20:10:08Z</dcterms:modified>
</cp:coreProperties>
</file>